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  <p:sldMasterId id="2147483996" r:id="rId2"/>
    <p:sldMasterId id="2147484008" r:id="rId3"/>
    <p:sldMasterId id="2147484020" r:id="rId4"/>
    <p:sldMasterId id="2147484465" r:id="rId5"/>
    <p:sldMasterId id="2147484549" r:id="rId6"/>
    <p:sldMasterId id="2147484657" r:id="rId7"/>
    <p:sldMasterId id="2147484669" r:id="rId8"/>
    <p:sldMasterId id="2147484682" r:id="rId9"/>
    <p:sldMasterId id="2147484694" r:id="rId10"/>
  </p:sldMasterIdLst>
  <p:notesMasterIdLst>
    <p:notesMasterId r:id="rId32"/>
  </p:notesMasterIdLst>
  <p:sldIdLst>
    <p:sldId id="801" r:id="rId11"/>
    <p:sldId id="742" r:id="rId12"/>
    <p:sldId id="802" r:id="rId13"/>
    <p:sldId id="264" r:id="rId14"/>
    <p:sldId id="803" r:id="rId15"/>
    <p:sldId id="808" r:id="rId16"/>
    <p:sldId id="805" r:id="rId17"/>
    <p:sldId id="804" r:id="rId18"/>
    <p:sldId id="809" r:id="rId19"/>
    <p:sldId id="811" r:id="rId20"/>
    <p:sldId id="814" r:id="rId21"/>
    <p:sldId id="737" r:id="rId22"/>
    <p:sldId id="816" r:id="rId23"/>
    <p:sldId id="817" r:id="rId24"/>
    <p:sldId id="815" r:id="rId25"/>
    <p:sldId id="812" r:id="rId26"/>
    <p:sldId id="753" r:id="rId27"/>
    <p:sldId id="813" r:id="rId28"/>
    <p:sldId id="745" r:id="rId29"/>
    <p:sldId id="580" r:id="rId30"/>
    <p:sldId id="796" r:id="rId3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B4F56"/>
    <a:srgbClr val="FF6600"/>
    <a:srgbClr val="054E89"/>
    <a:srgbClr val="FEF046"/>
    <a:srgbClr val="D9AC13"/>
    <a:srgbClr val="43BDD2"/>
    <a:srgbClr val="BABABA"/>
    <a:srgbClr val="8D285D"/>
    <a:srgbClr val="F0BB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70" d="100"/>
          <a:sy n="70" d="100"/>
        </p:scale>
        <p:origin x="330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6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A187E-0E36-48EE-BD6A-5F7684EC84DB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91DFDC-CAB2-4D64-97DB-C84C98C1A0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9561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685800" y="1122361"/>
            <a:ext cx="77724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143000" y="3602041"/>
            <a:ext cx="6858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t>23/09/2015</a:t>
            </a:r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r>
              <a:t>E.Giglia, Open Access, ovvero...                                                   Aviano 23 settembre 2015</a:t>
            </a:r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2B40EC1F-FCA7-49BE-9759-2047EF4FA4EF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06327993"/>
      </p:ext>
    </p:extLst>
  </p:cSld>
  <p:clrMapOvr>
    <a:masterClrMapping/>
  </p:clrMapOvr>
  <p:transition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t>23/09/2015</a:t>
            </a:r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r>
              <a:t>E.Giglia, Open Access, ovvero...                                                   Aviano 23 settembre 2015</a:t>
            </a:r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2EA5BAA-635A-4267-AB22-185F86320E4B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9162341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23/09/2015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E.Giglia, Open Access, ovvero...                                                   Aviano 23 settembre 2015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7A3E-2795-413A-8C6E-941ECE09293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45119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11/09/2020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30899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11/09/2020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61403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11/09/2020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69714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11/09/2020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14896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11/09/2020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56590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11/09/2020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73733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11/09/2020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58883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11/09/2020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80358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11/09/2020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284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6543675" y="365129"/>
            <a:ext cx="1971674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628650" y="365129"/>
            <a:ext cx="5800725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t>23/09/2015</a:t>
            </a:r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r>
              <a:t>E.Giglia, Open Access, ovvero...                                                   Aviano 23 settembre 2015</a:t>
            </a:r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25649934-ACAA-42E4-BDC0-F522383B693B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88928776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11/09/2020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7796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11/09/2020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784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685800" y="1122361"/>
            <a:ext cx="77724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143000" y="3602041"/>
            <a:ext cx="6858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F9851BAC-C1C2-4349-AC5E-5A78A6EDF4E9}" type="datetime1">
              <a:rPr lang="it-IT"/>
              <a:pPr/>
              <a:t>11/09/2020</a:t>
            </a:fld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B9190B55-E669-43D9-9DA0-2D935306A55A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71310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898B5CDC-8CD4-4BE8-BF03-3681E00264E6}" type="datetime1">
              <a:rPr lang="it-IT"/>
              <a:pPr/>
              <a:t>11/09/2020</a:t>
            </a:fld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BF67821E-819E-40D6-B7A8-741559CB7230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341086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23885" y="1709735"/>
            <a:ext cx="78867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23885" y="4589465"/>
            <a:ext cx="7886700" cy="1500182"/>
          </a:xfrm>
        </p:spPr>
        <p:txBody>
          <a:bodyPr/>
          <a:lstStyle>
            <a:lvl1pPr marL="0" indent="0">
              <a:buNone/>
              <a:defRPr sz="2400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C854A129-2796-4048-9271-024EC1253151}" type="datetime1">
              <a:rPr lang="it-IT"/>
              <a:pPr/>
              <a:t>11/09/2020</a:t>
            </a:fld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DDFC10FE-5ECA-4CD6-848A-F29F9C6550AC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764870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628650" y="1825627"/>
            <a:ext cx="3886200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29149" y="1825627"/>
            <a:ext cx="3886200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F2210C08-08D7-4AD5-AF72-882CA98AC420}" type="datetime1">
              <a:rPr lang="it-IT"/>
              <a:pPr/>
              <a:t>11/09/2020</a:t>
            </a:fld>
            <a:endParaRPr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9DC37031-DED2-464B-945A-C53E5806452E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690808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29838" y="365129"/>
            <a:ext cx="78867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29838" y="1681160"/>
            <a:ext cx="3868341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29838" y="2505071"/>
            <a:ext cx="3868341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629149" y="1681160"/>
            <a:ext cx="3887388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4629149" y="2505071"/>
            <a:ext cx="3887388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564E457D-4569-456B-8BF5-2241C0427129}" type="datetime1">
              <a:rPr lang="it-IT"/>
              <a:pPr/>
              <a:t>11/09/2020</a:t>
            </a:fld>
            <a:endParaRPr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63532333-08BD-46E7-AD14-9D911E15A1F9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36199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4041AF70-C230-4CCD-B690-BA2D2753D5FC}" type="datetime1">
              <a:rPr lang="it-IT"/>
              <a:pPr/>
              <a:t>11/09/2020</a:t>
            </a:fld>
            <a:endParaRPr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E5F3E88-6760-498A-BB08-D65BDBE51595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8279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7DEC27AC-D1DF-4B0F-A46A-4DB364C3F4FD}" type="datetime1">
              <a:rPr lang="it-IT"/>
              <a:pPr/>
              <a:t>11/09/2020</a:t>
            </a:fld>
            <a:endParaRPr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01C94580-FFCA-4620-A653-6CE02B0D53AC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165923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29838" y="457200"/>
            <a:ext cx="2949177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3887388" y="987423"/>
            <a:ext cx="4629149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29838" y="2057400"/>
            <a:ext cx="2949177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5AB81721-0787-4ACD-8DEE-0CA99518E6C9}" type="datetime1">
              <a:rPr lang="it-IT"/>
              <a:pPr/>
              <a:t>11/09/2020</a:t>
            </a:fld>
            <a:endParaRPr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B54ABB31-E6AC-4473-A8A0-09199309F9ED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04136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t>23/09/2015</a:t>
            </a:r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 lang="en-US"/>
            </a:lvl1pPr>
          </a:lstStyle>
          <a:p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4C82CB3-9303-4E23-B679-0AF90F9BCEEB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862248"/>
      </p:ext>
    </p:extLst>
  </p:cSld>
  <p:clrMapOvr>
    <a:masterClrMapping/>
  </p:clrMapOvr>
  <p:transition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29838" y="457200"/>
            <a:ext cx="2949177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3887388" y="987423"/>
            <a:ext cx="4629149" cy="487362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r>
              <a:rPr lang="it-IT"/>
              <a:t>Fare clic sull'icona per inserire un'immagine</a:t>
            </a:r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29838" y="2057400"/>
            <a:ext cx="2949177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F5378B03-A239-4D61-8FFC-255FA996E9D5}" type="datetime1">
              <a:rPr lang="it-IT"/>
              <a:pPr/>
              <a:t>11/09/2020</a:t>
            </a:fld>
            <a:endParaRPr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3F56F163-3E89-4CC5-9258-0304F051EB2A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454870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29C98275-510F-4066-8083-59A2F42EE43D}" type="datetime1">
              <a:rPr lang="it-IT"/>
              <a:pPr/>
              <a:t>11/09/2020</a:t>
            </a:fld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E0B05C2-3D0B-452D-AAEA-AFE12F403A2C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38659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6543675" y="365129"/>
            <a:ext cx="1971674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628650" y="365129"/>
            <a:ext cx="5800725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D30312B5-D470-4878-AED8-723FD96C5500}" type="datetime1">
              <a:rPr lang="it-IT"/>
              <a:pPr/>
              <a:t>11/09/2020</a:t>
            </a:fld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CECBA1A3-5517-4BDE-8B8C-E2DEA2EE77A7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286541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10008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96236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32201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12858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643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69522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0945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23885" y="1709735"/>
            <a:ext cx="78867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23885" y="4589465"/>
            <a:ext cx="7886700" cy="1500182"/>
          </a:xfrm>
        </p:spPr>
        <p:txBody>
          <a:bodyPr/>
          <a:lstStyle>
            <a:lvl1pPr marL="0" indent="0">
              <a:buNone/>
              <a:defRPr sz="2400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t>23/09/2015</a:t>
            </a:r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r>
              <a:t>E.Giglia, Open Access, ovvero...                                                   Aviano 23 settembre 2015</a:t>
            </a:r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AEABB8F6-F077-4686-AC24-B271112FAFC8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05980190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07279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80784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69935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C8E9-5214-445A-B78E-49944BD84F41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A0BC9-E706-472A-879B-52EF9B2DE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96226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685800" y="1122361"/>
            <a:ext cx="77724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143000" y="3602041"/>
            <a:ext cx="6858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23/09/2015</a:t>
            </a:r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E.Giglia, Open Access, ovvero...                                                   Aviano 23 settembre 2015</a:t>
            </a:r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E08A330-3D36-4C64-BDF2-2D8EA2147DF8}" type="slidenum">
              <a:rPr/>
              <a:pPr lvl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23796"/>
      </p:ext>
    </p:extLst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23/09/2015</a:t>
            </a:r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D6EC384-CBCD-46E3-BE5B-52F157BD147B}" type="slidenum">
              <a:rPr/>
              <a:pPr lvl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1165217"/>
      </p:ext>
    </p:extLst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23885" y="1709735"/>
            <a:ext cx="78867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23885" y="4589465"/>
            <a:ext cx="7886700" cy="1500182"/>
          </a:xfrm>
        </p:spPr>
        <p:txBody>
          <a:bodyPr/>
          <a:lstStyle>
            <a:lvl1pPr marL="0" indent="0">
              <a:buNone/>
              <a:defRPr sz="2400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23/09/2015</a:t>
            </a:r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E.Giglia, Open Access, ovvero...                                                   Aviano 23 settembre 2015</a:t>
            </a:r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0D7C7E3-8E4E-480E-8383-0CC68CB0DD88}" type="slidenum">
              <a:rPr/>
              <a:pPr lvl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83036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628650" y="1825627"/>
            <a:ext cx="3886200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29149" y="1825627"/>
            <a:ext cx="3886200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23/09/2015</a:t>
            </a:r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E.Giglia, Open Access, ovvero...                                                   Aviano 23 settembre 2015</a:t>
            </a:r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D29E651-261B-4B2D-A0C4-6605BA0E90E6}" type="slidenum">
              <a:rPr/>
              <a:pPr lvl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62448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29838" y="365129"/>
            <a:ext cx="78867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29838" y="1681160"/>
            <a:ext cx="3868341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29838" y="2505071"/>
            <a:ext cx="3868341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629149" y="1681160"/>
            <a:ext cx="3887388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4629149" y="2505071"/>
            <a:ext cx="3887388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23/09/2015</a:t>
            </a:r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E.Giglia, Open Access, ovvero...                                                   Aviano 23 settembre 2015</a:t>
            </a:r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B24CA1A-F4C4-41A6-86AE-15F1FEC6098A}" type="slidenum">
              <a:rPr/>
              <a:pPr lvl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23748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23/09/2015</a:t>
            </a: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E.Giglia, Open Access, ovvero...                                                   Aviano 23 settembre 2015</a:t>
            </a: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C78ED26-7C86-4E33-9C14-C64E947DAE03}" type="slidenum">
              <a:rPr/>
              <a:pPr lvl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1289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628650" y="1825627"/>
            <a:ext cx="3886200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29149" y="1825627"/>
            <a:ext cx="3886200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t>23/09/2015</a:t>
            </a:r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r>
              <a:t>E.Giglia, Open Access, ovvero...                                                   Aviano 23 settembre 2015</a:t>
            </a:r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111D67A0-BCD5-45A3-9CA4-C9B9A78846D0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3661236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23/09/2015</a:t>
            </a:r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E.Giglia, Open Access, ovvero...                                                   Aviano 23 settembre 2015</a:t>
            </a:r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1ED4D80-6347-4771-A2BD-5748EBADB035}" type="slidenum">
              <a:rPr/>
              <a:pPr lvl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9739964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29838" y="457200"/>
            <a:ext cx="2949177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3887388" y="987423"/>
            <a:ext cx="4629149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29838" y="2057400"/>
            <a:ext cx="2949177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23/09/2015</a:t>
            </a:r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E.Giglia, Open Access, ovvero...                                                   Aviano 23 settembre 2015</a:t>
            </a:r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DB35F67-1347-460A-ACC5-AF9FB66B5B41}" type="slidenum">
              <a:rPr/>
              <a:pPr lvl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49264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29838" y="457200"/>
            <a:ext cx="2949177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3887388" y="987423"/>
            <a:ext cx="4629149" cy="487362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r>
              <a:rPr lang="it-IT"/>
              <a:t>Fare clic sull'icona per inserire un'immagine</a:t>
            </a:r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29838" y="2057400"/>
            <a:ext cx="2949177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23/09/2015</a:t>
            </a:r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E.Giglia, Open Access, ovvero...                                                   Aviano 23 settembre 2015</a:t>
            </a:r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F39C2C6-DCA4-4995-9CF0-7775A48FB1C3}" type="slidenum">
              <a:rPr/>
              <a:pPr lvl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73586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23/09/2015</a:t>
            </a:r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E.Giglia, Open Access, ovvero...                                                   Aviano 23 settembre 2015</a:t>
            </a:r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604CB9D-3A65-4CB7-B526-E66188783421}" type="slidenum">
              <a:rPr/>
              <a:pPr lvl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505648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6543675" y="365129"/>
            <a:ext cx="1971674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628650" y="365129"/>
            <a:ext cx="5800725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23/09/2015</a:t>
            </a:r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E.Giglia, Open Access, ovvero...                                                   Aviano 23 settembre 2015</a:t>
            </a:r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83238E1-FC1E-461D-ABE2-62CD8906F76B}" type="slidenum">
              <a:rPr/>
              <a:pPr lvl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961432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D51CB-31CA-41AC-B669-AA80B2976CB7}" type="datetimeFigureOut">
              <a:rPr lang="it-IT"/>
              <a:pPr>
                <a:defRPr/>
              </a:pPr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5D125-1DB1-4B5C-8910-2AA236251C9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201180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F7E7-7440-4138-BF92-F0AF3B0EA1C7}" type="datetimeFigureOut">
              <a:rPr lang="it-IT"/>
              <a:pPr>
                <a:defRPr/>
              </a:pPr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50A13-A7CF-43DF-B79C-0C32A1EE215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15525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C697C-260F-4B44-A4D3-ECE246BDE034}" type="datetimeFigureOut">
              <a:rPr lang="it-IT"/>
              <a:pPr>
                <a:defRPr/>
              </a:pPr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B3B1F-E238-487F-9317-9A6AE21A53B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03678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96592-59AC-4A64-AA25-0FEE31D45099}" type="datetimeFigureOut">
              <a:rPr lang="it-IT"/>
              <a:pPr>
                <a:defRPr/>
              </a:pPr>
              <a:t>11/09/2020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6AF62-6919-40FF-B754-48EE3B32D7F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9109279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A0D8E-5422-4CB0-ACB7-20F74FE6E930}" type="datetimeFigureOut">
              <a:rPr lang="it-IT"/>
              <a:pPr>
                <a:defRPr/>
              </a:pPr>
              <a:t>11/09/2020</a:t>
            </a:fld>
            <a:endParaRPr lang="it-IT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7A4CB-A1D8-4BB0-989C-55DC7EEE613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4950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29838" y="365129"/>
            <a:ext cx="78867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29838" y="1681160"/>
            <a:ext cx="3868341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29838" y="2505071"/>
            <a:ext cx="3868341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629149" y="1681160"/>
            <a:ext cx="3887388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4629149" y="2505071"/>
            <a:ext cx="3887388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t>23/09/2015</a:t>
            </a:r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r>
              <a:t>E.Giglia, Open Access, ovvero...                                                   Aviano 23 settembre 2015</a:t>
            </a:r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F0A91FAC-307B-4AA4-A2AD-4DBB95B016EC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1665919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0F7B3-39E6-4466-9F86-67C8FB7377EC}" type="datetimeFigureOut">
              <a:rPr lang="it-IT"/>
              <a:pPr>
                <a:defRPr/>
              </a:pPr>
              <a:t>11/09/2020</a:t>
            </a:fld>
            <a:endParaRPr lang="it-I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CCE18-6A0B-4270-B7BA-F50233E4BF8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751005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CC1A0-CF6D-46C6-959E-3C9CADDBD6BE}" type="datetimeFigureOut">
              <a:rPr lang="it-IT"/>
              <a:pPr>
                <a:defRPr/>
              </a:pPr>
              <a:t>11/09/2020</a:t>
            </a:fld>
            <a:endParaRPr lang="it-IT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DF0D1-BD99-4DA8-B78A-779AB81937D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916938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89DD5-E1B4-4F30-A0EF-0CBB79396A58}" type="datetimeFigureOut">
              <a:rPr lang="it-IT"/>
              <a:pPr>
                <a:defRPr/>
              </a:pPr>
              <a:t>11/09/2020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9AE4F-2FC9-46A3-9308-50085721147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349505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/>
              <a:t>Fare clic sull'icona per inserire un'immagine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716C2-8F71-4A58-A848-7936F7C76BDE}" type="datetimeFigureOut">
              <a:rPr lang="it-IT"/>
              <a:pPr>
                <a:defRPr/>
              </a:pPr>
              <a:t>11/09/2020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BFEDC-3CF2-4ECA-A91A-C0639FA0FBE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241072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EE5FB-2717-43DD-A2F4-89A3C9AA4661}" type="datetimeFigureOut">
              <a:rPr lang="it-IT"/>
              <a:pPr>
                <a:defRPr/>
              </a:pPr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C4D7E-A130-4BB0-A6A3-1871EE78F80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395878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95A8D-4F2A-4944-9BD0-C9B0A3B5604E}" type="datetimeFigureOut">
              <a:rPr lang="it-IT"/>
              <a:pPr>
                <a:defRPr/>
              </a:pPr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E0F7A-5C64-431B-8397-57F94042EAD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66275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FC7F6-3C91-450B-848C-7C5F1A4CCEDB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02DA2-858B-4716-9083-EA72F8E6044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988403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FC7F6-3C91-450B-848C-7C5F1A4CCEDB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02DA2-858B-4716-9083-EA72F8E6044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342940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FC7F6-3C91-450B-848C-7C5F1A4CCEDB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02DA2-858B-4716-9083-EA72F8E6044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435755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FC7F6-3C91-450B-848C-7C5F1A4CCEDB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02DA2-858B-4716-9083-EA72F8E6044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9515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t>23/09/2015</a:t>
            </a: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r>
              <a:t>E.Giglia, Open Access, ovvero...                                                   Aviano 23 settembre 2015</a:t>
            </a: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25562687-55DF-4422-BA03-950CBE4AA853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7096619"/>
      </p:ext>
    </p:extLst>
  </p:cSld>
  <p:clrMapOvr>
    <a:masterClrMapping/>
  </p:clrMapOvr>
  <p:transition/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FC7F6-3C91-450B-848C-7C5F1A4CCEDB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02DA2-858B-4716-9083-EA72F8E6044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07769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FC7F6-3C91-450B-848C-7C5F1A4CCEDB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02DA2-858B-4716-9083-EA72F8E6044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227669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FC7F6-3C91-450B-848C-7C5F1A4CCEDB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02DA2-858B-4716-9083-EA72F8E6044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404109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FC7F6-3C91-450B-848C-7C5F1A4CCEDB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02DA2-858B-4716-9083-EA72F8E6044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858677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FC7F6-3C91-450B-848C-7C5F1A4CCEDB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02DA2-858B-4716-9083-EA72F8E6044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51652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FC7F6-3C91-450B-848C-7C5F1A4CCEDB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02DA2-858B-4716-9083-EA72F8E6044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896360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FC7F6-3C91-450B-848C-7C5F1A4CCEDB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02DA2-858B-4716-9083-EA72F8E6044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687400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B73A-C38A-4EF5-A1FA-069666DEE039}" type="datetimeFigureOut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11/09/2020</a:t>
            </a:fld>
            <a:endParaRPr lang="it-IT" dirty="0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2C37C-8D17-4F99-8B8B-15767F2CFD7F}" type="slidenum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‹N›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11" name="Rettangolo 10"/>
          <p:cNvSpPr/>
          <p:nvPr userDrawn="1"/>
        </p:nvSpPr>
        <p:spPr>
          <a:xfrm>
            <a:off x="2267744" y="188640"/>
            <a:ext cx="6696744" cy="7200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  <p:sp>
        <p:nvSpPr>
          <p:cNvPr id="14" name="Titolo 1"/>
          <p:cNvSpPr>
            <a:spLocks noGrp="1"/>
          </p:cNvSpPr>
          <p:nvPr>
            <p:ph type="ctrTitle"/>
          </p:nvPr>
        </p:nvSpPr>
        <p:spPr>
          <a:xfrm>
            <a:off x="1115616" y="2780928"/>
            <a:ext cx="7632848" cy="1902073"/>
          </a:xfrm>
        </p:spPr>
        <p:txBody>
          <a:bodyPr/>
          <a:lstStyle>
            <a:lvl1pPr>
              <a:defRPr>
                <a:solidFill>
                  <a:srgbClr val="462300"/>
                </a:solidFill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pic>
        <p:nvPicPr>
          <p:cNvPr id="15" name="Immagine 14"/>
          <p:cNvPicPr/>
          <p:nvPr userDrawn="1"/>
        </p:nvPicPr>
        <p:blipFill>
          <a:blip r:embed="rId2" cstate="print"/>
          <a:srcRect l="7300" t="12542" r="7592" b="50571"/>
          <a:stretch>
            <a:fillRect/>
          </a:stretch>
        </p:blipFill>
        <p:spPr bwMode="auto">
          <a:xfrm>
            <a:off x="3779912" y="5301208"/>
            <a:ext cx="5209824" cy="140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ttangolo 15"/>
          <p:cNvSpPr/>
          <p:nvPr userDrawn="1"/>
        </p:nvSpPr>
        <p:spPr>
          <a:xfrm>
            <a:off x="251520" y="260648"/>
            <a:ext cx="1152128" cy="633670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  <p:sp>
        <p:nvSpPr>
          <p:cNvPr id="12" name="Rettangolo 11"/>
          <p:cNvSpPr/>
          <p:nvPr userDrawn="1"/>
        </p:nvSpPr>
        <p:spPr>
          <a:xfrm>
            <a:off x="971600" y="2348880"/>
            <a:ext cx="7992888" cy="21602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  <p:sp>
        <p:nvSpPr>
          <p:cNvPr id="13" name="Rettangolo 12"/>
          <p:cNvSpPr/>
          <p:nvPr userDrawn="1"/>
        </p:nvSpPr>
        <p:spPr>
          <a:xfrm>
            <a:off x="971600" y="2564904"/>
            <a:ext cx="7992888" cy="2448272"/>
          </a:xfrm>
          <a:prstGeom prst="rect">
            <a:avLst/>
          </a:prstGeom>
          <a:solidFill>
            <a:srgbClr val="FFFF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93773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93304" y="404664"/>
            <a:ext cx="7499176" cy="868958"/>
          </a:xfrm>
        </p:spPr>
        <p:txBody>
          <a:bodyPr>
            <a:noAutofit/>
          </a:bodyPr>
          <a:lstStyle>
            <a:lvl1pPr>
              <a:defRPr sz="38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B73A-C38A-4EF5-A1FA-069666DEE039}" type="datetimeFigureOut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11/09/2020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2C37C-8D17-4F99-8B8B-15767F2CFD7F}" type="slidenum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‹N›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1026" name="Rectangle 2"/>
          <p:cNvSpPr>
            <a:spLocks noChangeArrowheads="1" noChangeShapeType="1"/>
          </p:cNvSpPr>
          <p:nvPr userDrawn="1"/>
        </p:nvSpPr>
        <p:spPr bwMode="auto">
          <a:xfrm>
            <a:off x="106860975" y="105289350"/>
            <a:ext cx="1343025" cy="7524750"/>
          </a:xfrm>
          <a:prstGeom prst="rect">
            <a:avLst/>
          </a:prstGeom>
          <a:solidFill>
            <a:srgbClr val="990033"/>
          </a:solidFill>
          <a:ln w="0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srgbClr val="002060"/>
              </a:solidFill>
            </a:endParaRPr>
          </a:p>
        </p:txBody>
      </p:sp>
      <p:sp>
        <p:nvSpPr>
          <p:cNvPr id="9" name="Rettangolo 8"/>
          <p:cNvSpPr/>
          <p:nvPr userDrawn="1"/>
        </p:nvSpPr>
        <p:spPr>
          <a:xfrm>
            <a:off x="5868144" y="188640"/>
            <a:ext cx="3096344" cy="144016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  <p:sp>
        <p:nvSpPr>
          <p:cNvPr id="12" name="Segnaposto contenuto 2"/>
          <p:cNvSpPr>
            <a:spLocks noGrp="1"/>
          </p:cNvSpPr>
          <p:nvPr>
            <p:ph idx="1"/>
          </p:nvPr>
        </p:nvSpPr>
        <p:spPr>
          <a:xfrm>
            <a:off x="1115616" y="1772816"/>
            <a:ext cx="7427168" cy="4680520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buFont typeface="Wingdings 2" pitchFamily="18" charset="2"/>
              <a:buChar char="P"/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cxnSp>
        <p:nvCxnSpPr>
          <p:cNvPr id="22" name="Connettore 1 21"/>
          <p:cNvCxnSpPr/>
          <p:nvPr userDrawn="1"/>
        </p:nvCxnSpPr>
        <p:spPr>
          <a:xfrm>
            <a:off x="8676456" y="6165304"/>
            <a:ext cx="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ttangolo 17"/>
          <p:cNvSpPr/>
          <p:nvPr userDrawn="1"/>
        </p:nvSpPr>
        <p:spPr>
          <a:xfrm>
            <a:off x="179512" y="260648"/>
            <a:ext cx="1152128" cy="648072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  <p:grpSp>
        <p:nvGrpSpPr>
          <p:cNvPr id="3" name="Gruppo 12"/>
          <p:cNvGrpSpPr/>
          <p:nvPr userDrawn="1"/>
        </p:nvGrpSpPr>
        <p:grpSpPr>
          <a:xfrm>
            <a:off x="971600" y="1412776"/>
            <a:ext cx="7704856" cy="5112568"/>
            <a:chOff x="971600" y="1412776"/>
            <a:chExt cx="7704856" cy="5112568"/>
          </a:xfrm>
        </p:grpSpPr>
        <p:sp>
          <p:nvSpPr>
            <p:cNvPr id="10" name="Rettangolo 9"/>
            <p:cNvSpPr/>
            <p:nvPr userDrawn="1"/>
          </p:nvSpPr>
          <p:spPr>
            <a:xfrm>
              <a:off x="971600" y="1412776"/>
              <a:ext cx="7704856" cy="216024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prstClr val="white"/>
                </a:solidFill>
              </a:endParaRPr>
            </a:p>
          </p:txBody>
        </p:sp>
        <p:sp>
          <p:nvSpPr>
            <p:cNvPr id="11" name="Rettangolo 10"/>
            <p:cNvSpPr/>
            <p:nvPr userDrawn="1"/>
          </p:nvSpPr>
          <p:spPr>
            <a:xfrm>
              <a:off x="971600" y="1628800"/>
              <a:ext cx="7704856" cy="489654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prstClr val="white"/>
                </a:solidFill>
              </a:endParaRPr>
            </a:p>
          </p:txBody>
        </p:sp>
      </p:grpSp>
      <p:pic>
        <p:nvPicPr>
          <p:cNvPr id="21" name="Immagine 20"/>
          <p:cNvPicPr/>
          <p:nvPr userDrawn="1"/>
        </p:nvPicPr>
        <p:blipFill>
          <a:blip r:embed="rId2" cstate="print"/>
          <a:srcRect l="7300" t="12542" r="56234" b="51584"/>
          <a:stretch>
            <a:fillRect/>
          </a:stretch>
        </p:blipFill>
        <p:spPr bwMode="auto">
          <a:xfrm>
            <a:off x="7452320" y="5733256"/>
            <a:ext cx="1527328" cy="936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51210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B73A-C38A-4EF5-A1FA-069666DEE039}" type="datetimeFigureOut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11/09/2020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2C37C-8D17-4F99-8B8B-15767F2CFD7F}" type="slidenum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‹N›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534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t>23/09/2015</a:t>
            </a:r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r>
              <a:t>E.Giglia, Open Access, ovvero...                                                   Aviano 23 settembre 2015</a:t>
            </a:r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A16CE5E3-C2C7-44DE-8F67-25BEDF2215F4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1327756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B73A-C38A-4EF5-A1FA-069666DEE039}" type="datetimeFigureOut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11/09/2020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2C37C-8D17-4F99-8B8B-15767F2CFD7F}" type="slidenum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‹N›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44593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B73A-C38A-4EF5-A1FA-069666DEE039}" type="datetimeFigureOut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11/09/2020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2C37C-8D17-4F99-8B8B-15767F2CFD7F}" type="slidenum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‹N›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78425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B73A-C38A-4EF5-A1FA-069666DEE039}" type="datetimeFigureOut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11/09/2020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2C37C-8D17-4F99-8B8B-15767F2CFD7F}" type="slidenum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‹N›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90365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B73A-C38A-4EF5-A1FA-069666DEE039}" type="datetimeFigureOut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11/09/2020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2C37C-8D17-4F99-8B8B-15767F2CFD7F}" type="slidenum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‹N›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5" name="Rettangolo 4"/>
          <p:cNvSpPr/>
          <p:nvPr userDrawn="1"/>
        </p:nvSpPr>
        <p:spPr>
          <a:xfrm>
            <a:off x="251520" y="188640"/>
            <a:ext cx="936104" cy="6120680"/>
          </a:xfrm>
          <a:prstGeom prst="rect">
            <a:avLst/>
          </a:prstGeom>
          <a:solidFill>
            <a:srgbClr val="990033"/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  <p:sp>
        <p:nvSpPr>
          <p:cNvPr id="6" name="Rettangolo 5"/>
          <p:cNvSpPr/>
          <p:nvPr userDrawn="1"/>
        </p:nvSpPr>
        <p:spPr>
          <a:xfrm>
            <a:off x="5868144" y="188640"/>
            <a:ext cx="3096344" cy="216024"/>
          </a:xfrm>
          <a:prstGeom prst="rect">
            <a:avLst/>
          </a:prstGeom>
          <a:solidFill>
            <a:srgbClr val="990033"/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16364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B73A-C38A-4EF5-A1FA-069666DEE039}" type="datetimeFigureOut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11/09/2020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2C37C-8D17-4F99-8B8B-15767F2CFD7F}" type="slidenum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‹N›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71657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B73A-C38A-4EF5-A1FA-069666DEE039}" type="datetimeFigureOut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11/09/2020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2C37C-8D17-4F99-8B8B-15767F2CFD7F}" type="slidenum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‹N›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50739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B73A-C38A-4EF5-A1FA-069666DEE039}" type="datetimeFigureOut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11/09/2020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2C37C-8D17-4F99-8B8B-15767F2CFD7F}" type="slidenum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‹N›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36311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5B73A-C38A-4EF5-A1FA-069666DEE039}" type="datetimeFigureOut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11/09/2020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2C37C-8D17-4F99-8B8B-15767F2CFD7F}" type="slidenum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‹N›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00090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6"/>
          <p:cNvSpPr>
            <a:spLocks noChangeArrowheads="1"/>
          </p:cNvSpPr>
          <p:nvPr/>
        </p:nvSpPr>
        <p:spPr bwMode="auto">
          <a:xfrm>
            <a:off x="250825" y="188913"/>
            <a:ext cx="936625" cy="6119812"/>
          </a:xfrm>
          <a:prstGeom prst="rect">
            <a:avLst/>
          </a:prstGeom>
          <a:solidFill>
            <a:srgbClr val="FF7619"/>
          </a:solidFill>
          <a:ln w="25402">
            <a:solidFill>
              <a:srgbClr val="FF7619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Rettangolo 10"/>
          <p:cNvSpPr>
            <a:spLocks noChangeArrowheads="1"/>
          </p:cNvSpPr>
          <p:nvPr/>
        </p:nvSpPr>
        <p:spPr bwMode="auto">
          <a:xfrm>
            <a:off x="5867400" y="188913"/>
            <a:ext cx="3097213" cy="215900"/>
          </a:xfrm>
          <a:prstGeom prst="rect">
            <a:avLst/>
          </a:prstGeom>
          <a:solidFill>
            <a:srgbClr val="FF7619"/>
          </a:solidFill>
          <a:ln w="25402">
            <a:solidFill>
              <a:srgbClr val="FF7619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Rettangolo 11"/>
          <p:cNvSpPr>
            <a:spLocks noChangeArrowheads="1"/>
          </p:cNvSpPr>
          <p:nvPr/>
        </p:nvSpPr>
        <p:spPr bwMode="auto">
          <a:xfrm>
            <a:off x="971550" y="1412875"/>
            <a:ext cx="7993063" cy="215900"/>
          </a:xfrm>
          <a:prstGeom prst="rect">
            <a:avLst/>
          </a:prstGeom>
          <a:solidFill>
            <a:srgbClr val="663300"/>
          </a:solidFill>
          <a:ln w="25402">
            <a:solidFill>
              <a:srgbClr val="663300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Rettangolo 12"/>
          <p:cNvSpPr>
            <a:spLocks noChangeArrowheads="1"/>
          </p:cNvSpPr>
          <p:nvPr/>
        </p:nvSpPr>
        <p:spPr bwMode="auto">
          <a:xfrm>
            <a:off x="971550" y="1628775"/>
            <a:ext cx="7993063" cy="2087563"/>
          </a:xfrm>
          <a:prstGeom prst="rect">
            <a:avLst/>
          </a:prstGeom>
          <a:solidFill>
            <a:srgbClr val="FFFFFF"/>
          </a:solidFill>
          <a:ln w="25402">
            <a:solidFill>
              <a:srgbClr val="663300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ttangolo 14"/>
          <p:cNvSpPr>
            <a:spLocks noChangeArrowheads="1"/>
          </p:cNvSpPr>
          <p:nvPr/>
        </p:nvSpPr>
        <p:spPr bwMode="auto">
          <a:xfrm>
            <a:off x="468313" y="6237288"/>
            <a:ext cx="7991475" cy="215900"/>
          </a:xfrm>
          <a:prstGeom prst="rect">
            <a:avLst/>
          </a:prstGeom>
          <a:solidFill>
            <a:srgbClr val="542A00"/>
          </a:solidFill>
          <a:ln w="25402">
            <a:solidFill>
              <a:srgbClr val="663300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ttangolo 15"/>
          <p:cNvSpPr>
            <a:spLocks noChangeArrowheads="1"/>
          </p:cNvSpPr>
          <p:nvPr/>
        </p:nvSpPr>
        <p:spPr bwMode="auto">
          <a:xfrm>
            <a:off x="468313" y="4581525"/>
            <a:ext cx="7991475" cy="1655763"/>
          </a:xfrm>
          <a:prstGeom prst="rect">
            <a:avLst/>
          </a:prstGeom>
          <a:solidFill>
            <a:srgbClr val="FFFFFF"/>
          </a:solidFill>
          <a:ln w="25402">
            <a:solidFill>
              <a:srgbClr val="542A00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Titolo 1"/>
          <p:cNvSpPr txBox="1">
            <a:spLocks noGrp="1"/>
          </p:cNvSpPr>
          <p:nvPr>
            <p:ph type="title"/>
          </p:nvPr>
        </p:nvSpPr>
        <p:spPr>
          <a:xfrm>
            <a:off x="1120075" y="2204865"/>
            <a:ext cx="7772400" cy="1470026"/>
          </a:xfrm>
        </p:spPr>
        <p:txBody>
          <a:bodyPr/>
          <a:lstStyle>
            <a:lvl1pPr>
              <a:defRPr>
                <a:solidFill>
                  <a:srgbClr val="462300"/>
                </a:solidFill>
              </a:defRPr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12" name="Sottotitolo 2"/>
          <p:cNvSpPr txBox="1">
            <a:spLocks noGrp="1"/>
          </p:cNvSpPr>
          <p:nvPr>
            <p:ph type="subTitle" idx="4294967295"/>
          </p:nvPr>
        </p:nvSpPr>
        <p:spPr>
          <a:xfrm>
            <a:off x="1043604" y="4725143"/>
            <a:ext cx="6400800" cy="1464567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3E1F00"/>
                </a:solidFill>
              </a:defRPr>
            </a:lvl1pPr>
          </a:lstStyle>
          <a:p>
            <a:pPr lvl="0"/>
            <a:r>
              <a:rPr lang="it-IT"/>
              <a:t>Fare clic per modificare lo stile del sottotitolo dello schema</a:t>
            </a:r>
          </a:p>
        </p:txBody>
      </p:sp>
      <p:sp>
        <p:nvSpPr>
          <p:cNvPr id="11" name="Segnaposto data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D54938-0CD3-42D6-B263-0E545A438576}" type="datetime1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11/09/2020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Segnaposto piè di pagina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Segnaposto numero diapositiva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B6093-2B7B-4B9F-9273-D622FD7C1A1C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6317932"/>
      </p:ext>
    </p:extLst>
  </p:cSld>
  <p:clrMapOvr>
    <a:masterClrMapping/>
  </p:clrMapOvr>
  <p:transition spd="slow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7"/>
          <p:cNvSpPr>
            <a:spLocks noChangeArrowheads="1"/>
          </p:cNvSpPr>
          <p:nvPr/>
        </p:nvSpPr>
        <p:spPr bwMode="auto">
          <a:xfrm>
            <a:off x="250825" y="188913"/>
            <a:ext cx="936625" cy="6119812"/>
          </a:xfrm>
          <a:prstGeom prst="rect">
            <a:avLst/>
          </a:prstGeom>
          <a:solidFill>
            <a:srgbClr val="FF7619"/>
          </a:solidFill>
          <a:ln w="25402">
            <a:solidFill>
              <a:srgbClr val="FF7619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06860975" y="105289350"/>
            <a:ext cx="1343025" cy="7524750"/>
          </a:xfrm>
          <a:prstGeom prst="rect">
            <a:avLst/>
          </a:prstGeom>
          <a:solidFill>
            <a:srgbClr val="9900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576" tIns="36576" rIns="36576" bIns="36576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Rettangolo 8"/>
          <p:cNvSpPr>
            <a:spLocks noChangeArrowheads="1"/>
          </p:cNvSpPr>
          <p:nvPr/>
        </p:nvSpPr>
        <p:spPr bwMode="auto">
          <a:xfrm>
            <a:off x="5867400" y="188913"/>
            <a:ext cx="3097213" cy="215900"/>
          </a:xfrm>
          <a:prstGeom prst="rect">
            <a:avLst/>
          </a:prstGeom>
          <a:solidFill>
            <a:srgbClr val="FF7619"/>
          </a:solidFill>
          <a:ln w="25402">
            <a:solidFill>
              <a:srgbClr val="FF7619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pSp>
        <p:nvGrpSpPr>
          <p:cNvPr id="7" name="Gruppo 12"/>
          <p:cNvGrpSpPr>
            <a:grpSpLocks/>
          </p:cNvGrpSpPr>
          <p:nvPr/>
        </p:nvGrpSpPr>
        <p:grpSpPr bwMode="auto">
          <a:xfrm>
            <a:off x="971550" y="1412875"/>
            <a:ext cx="7704138" cy="5256213"/>
            <a:chOff x="971595" y="1412775"/>
            <a:chExt cx="7704853" cy="5256583"/>
          </a:xfrm>
        </p:grpSpPr>
        <p:sp>
          <p:nvSpPr>
            <p:cNvPr id="8" name="Rettangolo 11"/>
            <p:cNvSpPr>
              <a:spLocks noChangeArrowheads="1"/>
            </p:cNvSpPr>
            <p:nvPr/>
          </p:nvSpPr>
          <p:spPr bwMode="auto">
            <a:xfrm>
              <a:off x="971595" y="1412775"/>
              <a:ext cx="7704853" cy="216027"/>
            </a:xfrm>
            <a:prstGeom prst="rect">
              <a:avLst/>
            </a:prstGeom>
            <a:solidFill>
              <a:srgbClr val="663300"/>
            </a:solidFill>
            <a:ln w="25402">
              <a:solidFill>
                <a:srgbClr val="663300"/>
              </a:solidFill>
              <a:miter lim="800000"/>
              <a:headEnd/>
              <a:tailEnd/>
            </a:ln>
          </p:spPr>
          <p:txBody>
            <a:bodyPr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altLang="it-IT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9" name="Rettangolo 12"/>
            <p:cNvSpPr>
              <a:spLocks noChangeArrowheads="1"/>
            </p:cNvSpPr>
            <p:nvPr/>
          </p:nvSpPr>
          <p:spPr bwMode="auto">
            <a:xfrm>
              <a:off x="971595" y="1628802"/>
              <a:ext cx="7704853" cy="5040556"/>
            </a:xfrm>
            <a:prstGeom prst="rect">
              <a:avLst/>
            </a:prstGeom>
            <a:solidFill>
              <a:srgbClr val="FFFFFF"/>
            </a:solidFill>
            <a:ln w="25402">
              <a:solidFill>
                <a:srgbClr val="663300"/>
              </a:solidFill>
              <a:miter lim="800000"/>
              <a:headEnd/>
              <a:tailEnd/>
            </a:ln>
          </p:spPr>
          <p:txBody>
            <a:bodyPr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altLang="it-IT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10" name="Picture 2" descr="http://api.ning.com/files/fht*aVUt2w9ZADUxfD6X37mI0rE1Lu2rR-FaKsvjzrF7CIhmmQMIe*p-aHGN3lRQ00vDFuZWG6g2qDKSAJpbkx65uO1Vlwxb/60x6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52513"/>
            <a:ext cx="9366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olo 1"/>
          <p:cNvSpPr txBox="1">
            <a:spLocks noGrp="1"/>
          </p:cNvSpPr>
          <p:nvPr>
            <p:ph type="title"/>
          </p:nvPr>
        </p:nvSpPr>
        <p:spPr>
          <a:xfrm>
            <a:off x="1187622" y="548676"/>
            <a:ext cx="7499177" cy="868954"/>
          </a:xfrm>
        </p:spPr>
        <p:txBody>
          <a:bodyPr/>
          <a:lstStyle>
            <a:lvl1pPr>
              <a:defRPr sz="4000" b="1">
                <a:solidFill>
                  <a:srgbClr val="7A2900"/>
                </a:solidFill>
              </a:defRPr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12" name="Segnaposto contenuto 2"/>
          <p:cNvSpPr txBox="1">
            <a:spLocks noGrp="1"/>
          </p:cNvSpPr>
          <p:nvPr>
            <p:ph idx="4294967295"/>
          </p:nvPr>
        </p:nvSpPr>
        <p:spPr>
          <a:xfrm>
            <a:off x="1115613" y="1772820"/>
            <a:ext cx="7427168" cy="4824538"/>
          </a:xfrm>
        </p:spPr>
        <p:txBody>
          <a:bodyPr/>
          <a:lstStyle>
            <a:lvl1pPr>
              <a:defRPr>
                <a:solidFill>
                  <a:srgbClr val="462300"/>
                </a:solidFill>
              </a:defRPr>
            </a:lvl1pPr>
            <a:lvl2pPr>
              <a:buFont typeface="Wingdings 2" pitchFamily="18"/>
              <a:buChar char="P"/>
              <a:defRPr>
                <a:solidFill>
                  <a:srgbClr val="462300"/>
                </a:solidFill>
              </a:defRPr>
            </a:lvl2pPr>
            <a:lvl3pPr>
              <a:defRPr>
                <a:solidFill>
                  <a:srgbClr val="462300"/>
                </a:solidFill>
              </a:defRPr>
            </a:lvl3pPr>
            <a:lvl4pPr>
              <a:defRPr>
                <a:solidFill>
                  <a:srgbClr val="462300"/>
                </a:solidFill>
              </a:defRPr>
            </a:lvl4pPr>
            <a:lvl5pPr>
              <a:defRPr>
                <a:solidFill>
                  <a:srgbClr val="462300"/>
                </a:solidFill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1" name="Segnaposto data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3D1268-F528-4045-83E5-5CF45B508789}" type="datetime1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11/09/2020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Segnaposto piè di pagina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Segnaposto numero diapositiva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8D5484-50FA-483B-8F7B-88816790BCE6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2537616"/>
      </p:ext>
    </p:extLst>
  </p:cSld>
  <p:clrMapOvr>
    <a:masterClrMapping/>
  </p:clrMapOvr>
  <p:transition spd="slow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29838" y="457200"/>
            <a:ext cx="2949177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3887388" y="987423"/>
            <a:ext cx="4629149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29838" y="2057400"/>
            <a:ext cx="2949177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t>23/09/2015</a:t>
            </a:r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r>
              <a:t>E.Giglia, Open Access, ovvero...                                                   Aviano 23 settembre 2015</a:t>
            </a:r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AA461C34-A52B-4C7C-B2C6-053F4467162A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59118604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/>
          </p:nvPr>
        </p:nvSpPr>
        <p:spPr>
          <a:xfrm>
            <a:off x="722311" y="4406895"/>
            <a:ext cx="7772400" cy="1362071"/>
          </a:xfrm>
        </p:spPr>
        <p:txBody>
          <a:bodyPr anchor="t" anchorCtr="0"/>
          <a:lstStyle>
            <a:lvl1pPr algn="l">
              <a:defRPr sz="4000" b="1" cap="all"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 txBox="1">
            <a:spLocks noGrp="1"/>
          </p:cNvSpPr>
          <p:nvPr>
            <p:ph type="body" idx="1"/>
          </p:nvPr>
        </p:nvSpPr>
        <p:spPr>
          <a:xfrm>
            <a:off x="722311" y="2906713"/>
            <a:ext cx="7772400" cy="1500182"/>
          </a:xfrm>
        </p:spPr>
        <p:txBody>
          <a:bodyPr anchor="b"/>
          <a:lstStyle>
            <a:lvl1pPr marL="0" indent="0">
              <a:spcBef>
                <a:spcPts val="500"/>
              </a:spcBef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DA5ADC-A6F4-4498-8BF7-3C2C9A20BC9A}" type="datetime1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11/09/2020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egnaposto numero diapositiva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31A5FD-765F-46F4-B198-86DEF8007CF5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6847151"/>
      </p:ext>
    </p:extLst>
  </p:cSld>
  <p:clrMapOvr>
    <a:masterClrMapping/>
  </p:clrMapOvr>
  <p:transition spd="slow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DA5ADC-A6F4-4498-8BF7-3C2C9A20BC9A}" type="datetime1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11/09/2020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egnaposto piè di pagina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egnaposto numero diapositiva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7E0D0A-5DBF-4F8F-8167-20DF0B354C23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6834489"/>
      </p:ext>
    </p:extLst>
  </p:cSld>
  <p:clrMapOvr>
    <a:masterClrMapping/>
  </p:clrMapOvr>
  <p:transition spd="slow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4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 txBox="1">
            <a:spLocks noGrp="1"/>
          </p:cNvSpPr>
          <p:nvPr>
            <p:ph idx="2"/>
          </p:nvPr>
        </p:nvSpPr>
        <p:spPr>
          <a:xfrm>
            <a:off x="457200" y="2174872"/>
            <a:ext cx="4040184" cy="3951286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 txBox="1">
            <a:spLocks noGrp="1"/>
          </p:cNvSpPr>
          <p:nvPr>
            <p:ph type="body" idx="3"/>
          </p:nvPr>
        </p:nvSpPr>
        <p:spPr>
          <a:xfrm>
            <a:off x="4645023" y="1535113"/>
            <a:ext cx="4041776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 txBox="1">
            <a:spLocks noGrp="1"/>
          </p:cNvSpPr>
          <p:nvPr>
            <p:ph idx="4"/>
          </p:nvPr>
        </p:nvSpPr>
        <p:spPr>
          <a:xfrm>
            <a:off x="4645023" y="2174872"/>
            <a:ext cx="4041776" cy="3951286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DA5ADC-A6F4-4498-8BF7-3C2C9A20BC9A}" type="datetime1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11/09/2020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Segnaposto piè di pagina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egnaposto numero diapositiva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E24F73-8C7A-42D3-A69A-CACBF56193A5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7639384"/>
      </p:ext>
    </p:extLst>
  </p:cSld>
  <p:clrMapOvr>
    <a:masterClrMapping/>
  </p:clrMapOvr>
  <p:transition spd="slow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data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DA5ADC-A6F4-4498-8BF7-3C2C9A20BC9A}" type="datetime1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11/09/2020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egnaposto piè di pagina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numero diapositiva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CD2C8E-8A92-4565-9221-71D517B7E9D0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1517358"/>
      </p:ext>
    </p:extLst>
  </p:cSld>
  <p:clrMapOvr>
    <a:masterClrMapping/>
  </p:clrMapOvr>
  <p:transition spd="slow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7"/>
          <p:cNvSpPr>
            <a:spLocks noChangeArrowheads="1"/>
          </p:cNvSpPr>
          <p:nvPr/>
        </p:nvSpPr>
        <p:spPr bwMode="auto">
          <a:xfrm>
            <a:off x="250825" y="188913"/>
            <a:ext cx="936625" cy="6119812"/>
          </a:xfrm>
          <a:prstGeom prst="rect">
            <a:avLst/>
          </a:prstGeom>
          <a:solidFill>
            <a:srgbClr val="990033"/>
          </a:solidFill>
          <a:ln w="25402">
            <a:solidFill>
              <a:srgbClr val="990033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Rettangolo 8"/>
          <p:cNvSpPr>
            <a:spLocks noChangeArrowheads="1"/>
          </p:cNvSpPr>
          <p:nvPr/>
        </p:nvSpPr>
        <p:spPr bwMode="auto">
          <a:xfrm>
            <a:off x="5867400" y="188913"/>
            <a:ext cx="3097213" cy="215900"/>
          </a:xfrm>
          <a:prstGeom prst="rect">
            <a:avLst/>
          </a:prstGeom>
          <a:solidFill>
            <a:srgbClr val="990033"/>
          </a:solidFill>
          <a:ln w="25402">
            <a:solidFill>
              <a:srgbClr val="990033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egnaposto data 1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4112AB-D690-43E5-9C9B-600BC30DCC1A}" type="datetime1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11/09/2020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2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egnaposto numero diapositiva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A3A908-6463-467B-90F8-2BECAD0D9783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4558418"/>
      </p:ext>
    </p:extLst>
  </p:cSld>
  <p:clrMapOvr>
    <a:masterClrMapping/>
  </p:clrMapOvr>
  <p:transition spd="slow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/>
          </p:nvPr>
        </p:nvSpPr>
        <p:spPr>
          <a:xfrm>
            <a:off x="457200" y="273048"/>
            <a:ext cx="3008311" cy="1162046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 txBox="1">
            <a:spLocks noGrp="1"/>
          </p:cNvSpPr>
          <p:nvPr>
            <p:ph idx="1"/>
          </p:nvPr>
        </p:nvSpPr>
        <p:spPr>
          <a:xfrm>
            <a:off x="3575047" y="273048"/>
            <a:ext cx="5111752" cy="585311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 txBox="1">
            <a:spLocks noGrp="1"/>
          </p:cNvSpPr>
          <p:nvPr>
            <p:ph type="body" idx="2"/>
          </p:nvPr>
        </p:nvSpPr>
        <p:spPr>
          <a:xfrm>
            <a:off x="457200" y="1435095"/>
            <a:ext cx="3008311" cy="46910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DA5ADC-A6F4-4498-8BF7-3C2C9A20BC9A}" type="datetime1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11/09/2020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egnaposto piè di pagina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egnaposto numero diapositiva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DC551-F9E1-4AC7-9932-709FD2BF2760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9822110"/>
      </p:ext>
    </p:extLst>
  </p:cSld>
  <p:clrMapOvr>
    <a:masterClrMapping/>
  </p:clrMapOvr>
  <p:transition spd="slow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5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 txBox="1"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 txBox="1">
            <a:spLocks noGrp="1"/>
          </p:cNvSpPr>
          <p:nvPr>
            <p:ph type="body" idx="2"/>
          </p:nvPr>
        </p:nvSpPr>
        <p:spPr>
          <a:xfrm>
            <a:off x="1792288" y="5367335"/>
            <a:ext cx="5486400" cy="8048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DA5ADC-A6F4-4498-8BF7-3C2C9A20BC9A}" type="datetime1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11/09/2020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egnaposto piè di pagina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egnaposto numero diapositiva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77F212-53CA-40E8-AB40-87497E28D271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4704210"/>
      </p:ext>
    </p:extLst>
  </p:cSld>
  <p:clrMapOvr>
    <a:masterClrMapping/>
  </p:clrMapOvr>
  <p:transition spd="slow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DA5ADC-A6F4-4498-8BF7-3C2C9A20BC9A}" type="datetime1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11/09/2020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egnaposto numero diapositiva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2C3B89-26E8-42D6-9869-38317C7DC1BA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9876593"/>
      </p:ext>
    </p:extLst>
  </p:cSld>
  <p:clrMapOvr>
    <a:masterClrMapping/>
  </p:clrMapOvr>
  <p:transition spd="slow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 txBox="1"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9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 txBox="1">
            <a:spLocks noGrp="1"/>
          </p:cNvSpPr>
          <p:nvPr>
            <p:ph type="body" orient="vert" idx="1"/>
          </p:nvPr>
        </p:nvSpPr>
        <p:spPr>
          <a:xfrm>
            <a:off x="457200" y="274640"/>
            <a:ext cx="6019796" cy="5851529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DA5ADC-A6F4-4498-8BF7-3C2C9A20BC9A}" type="datetime1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11/09/2020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egnaposto numero diapositiva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BE809A-7E83-4330-8958-9D20613396E2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5570851"/>
      </p:ext>
    </p:extLst>
  </p:cSld>
  <p:clrMapOvr>
    <a:masterClrMapping/>
  </p:clrMapOvr>
  <p:transition spd="slow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7"/>
          <p:cNvSpPr>
            <a:spLocks noChangeArrowheads="1"/>
          </p:cNvSpPr>
          <p:nvPr/>
        </p:nvSpPr>
        <p:spPr bwMode="auto">
          <a:xfrm>
            <a:off x="250825" y="188913"/>
            <a:ext cx="936625" cy="6119812"/>
          </a:xfrm>
          <a:prstGeom prst="rect">
            <a:avLst/>
          </a:prstGeom>
          <a:solidFill>
            <a:srgbClr val="FF7619"/>
          </a:solidFill>
          <a:ln w="25402">
            <a:solidFill>
              <a:srgbClr val="FF7619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06860975" y="105289350"/>
            <a:ext cx="1343025" cy="7524750"/>
          </a:xfrm>
          <a:prstGeom prst="rect">
            <a:avLst/>
          </a:prstGeom>
          <a:solidFill>
            <a:srgbClr val="9900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576" tIns="36576" rIns="36576" bIns="36576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Rettangolo 8"/>
          <p:cNvSpPr>
            <a:spLocks noChangeArrowheads="1"/>
          </p:cNvSpPr>
          <p:nvPr/>
        </p:nvSpPr>
        <p:spPr bwMode="auto">
          <a:xfrm>
            <a:off x="5867400" y="188913"/>
            <a:ext cx="3097213" cy="215900"/>
          </a:xfrm>
          <a:prstGeom prst="rect">
            <a:avLst/>
          </a:prstGeom>
          <a:solidFill>
            <a:srgbClr val="FF7619"/>
          </a:solidFill>
          <a:ln w="25402">
            <a:solidFill>
              <a:srgbClr val="FF7619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pSp>
        <p:nvGrpSpPr>
          <p:cNvPr id="7" name="Gruppo 12"/>
          <p:cNvGrpSpPr>
            <a:grpSpLocks/>
          </p:cNvGrpSpPr>
          <p:nvPr/>
        </p:nvGrpSpPr>
        <p:grpSpPr bwMode="auto">
          <a:xfrm>
            <a:off x="971550" y="1412875"/>
            <a:ext cx="7704138" cy="5256213"/>
            <a:chOff x="971595" y="1412775"/>
            <a:chExt cx="7704853" cy="5256583"/>
          </a:xfrm>
        </p:grpSpPr>
        <p:sp>
          <p:nvSpPr>
            <p:cNvPr id="8" name="Rettangolo 11"/>
            <p:cNvSpPr>
              <a:spLocks noChangeArrowheads="1"/>
            </p:cNvSpPr>
            <p:nvPr/>
          </p:nvSpPr>
          <p:spPr bwMode="auto">
            <a:xfrm>
              <a:off x="971595" y="1412775"/>
              <a:ext cx="7704853" cy="216027"/>
            </a:xfrm>
            <a:prstGeom prst="rect">
              <a:avLst/>
            </a:prstGeom>
            <a:solidFill>
              <a:srgbClr val="663300"/>
            </a:solidFill>
            <a:ln w="25402">
              <a:solidFill>
                <a:srgbClr val="663300"/>
              </a:solidFill>
              <a:miter lim="800000"/>
              <a:headEnd/>
              <a:tailEnd/>
            </a:ln>
          </p:spPr>
          <p:txBody>
            <a:bodyPr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altLang="it-IT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9" name="Rettangolo 12"/>
            <p:cNvSpPr>
              <a:spLocks noChangeArrowheads="1"/>
            </p:cNvSpPr>
            <p:nvPr/>
          </p:nvSpPr>
          <p:spPr bwMode="auto">
            <a:xfrm>
              <a:off x="971595" y="1628802"/>
              <a:ext cx="7704853" cy="5040556"/>
            </a:xfrm>
            <a:prstGeom prst="rect">
              <a:avLst/>
            </a:prstGeom>
            <a:solidFill>
              <a:srgbClr val="FFFFFF"/>
            </a:solidFill>
            <a:ln w="25402">
              <a:solidFill>
                <a:srgbClr val="663300"/>
              </a:solidFill>
              <a:miter lim="800000"/>
              <a:headEnd/>
              <a:tailEnd/>
            </a:ln>
          </p:spPr>
          <p:txBody>
            <a:bodyPr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altLang="it-IT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10" name="Picture 2" descr="http://api.ning.com/files/fht*aVUt2w9ZADUxfD6X37mI0rE1Lu2rR-FaKsvjzrF7CIhmmQMIe*p-aHGN3lRQ00vDFuZWG6g2qDKSAJpbkx65uO1Vlwxb/60x6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52513"/>
            <a:ext cx="9366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olo 1"/>
          <p:cNvSpPr txBox="1">
            <a:spLocks noGrp="1"/>
          </p:cNvSpPr>
          <p:nvPr>
            <p:ph type="title"/>
          </p:nvPr>
        </p:nvSpPr>
        <p:spPr>
          <a:xfrm>
            <a:off x="1187622" y="548676"/>
            <a:ext cx="7499177" cy="868954"/>
          </a:xfrm>
        </p:spPr>
        <p:txBody>
          <a:bodyPr/>
          <a:lstStyle>
            <a:lvl1pPr>
              <a:defRPr sz="4000" b="1">
                <a:solidFill>
                  <a:srgbClr val="7A2900"/>
                </a:solidFill>
              </a:defRPr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12" name="Segnaposto contenuto 2"/>
          <p:cNvSpPr txBox="1">
            <a:spLocks noGrp="1"/>
          </p:cNvSpPr>
          <p:nvPr>
            <p:ph idx="4294967295"/>
          </p:nvPr>
        </p:nvSpPr>
        <p:spPr>
          <a:xfrm>
            <a:off x="1115613" y="1772820"/>
            <a:ext cx="7427168" cy="4824538"/>
          </a:xfrm>
        </p:spPr>
        <p:txBody>
          <a:bodyPr/>
          <a:lstStyle>
            <a:lvl1pPr>
              <a:defRPr>
                <a:solidFill>
                  <a:srgbClr val="462300"/>
                </a:solidFill>
              </a:defRPr>
            </a:lvl1pPr>
            <a:lvl2pPr>
              <a:buFont typeface="Wingdings 2" pitchFamily="18"/>
              <a:buChar char="P"/>
              <a:defRPr>
                <a:solidFill>
                  <a:srgbClr val="462300"/>
                </a:solidFill>
              </a:defRPr>
            </a:lvl2pPr>
            <a:lvl3pPr>
              <a:defRPr>
                <a:solidFill>
                  <a:srgbClr val="462300"/>
                </a:solidFill>
              </a:defRPr>
            </a:lvl3pPr>
            <a:lvl4pPr>
              <a:defRPr>
                <a:solidFill>
                  <a:srgbClr val="462300"/>
                </a:solidFill>
              </a:defRPr>
            </a:lvl4pPr>
            <a:lvl5pPr>
              <a:defRPr>
                <a:solidFill>
                  <a:srgbClr val="462300"/>
                </a:solidFill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1" name="Segnaposto data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99862C-992D-4493-9FC8-BEF6FF6A0EF1}" type="datetime1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11/09/2020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Segnaposto piè di pagina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Segnaposto numero diapositiva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D40535-9216-40CE-BA12-4AF8A5BAE00A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0266779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29838" y="457200"/>
            <a:ext cx="2949177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3887388" y="987423"/>
            <a:ext cx="4629149" cy="487362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r>
              <a:rPr lang="it-IT"/>
              <a:t>Fare clic sull'icona per inserire un'immagine</a:t>
            </a:r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29838" y="2057400"/>
            <a:ext cx="2949177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t>23/09/2015</a:t>
            </a:r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r>
              <a:t>E.Giglia, Open Access, ovvero...                                                   Aviano 23 settembre 2015</a:t>
            </a:r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F03C3D65-1046-493D-93A8-15452D2BB8C6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0571959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23/09/2015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E.Giglia, Open Access, ovvero...                                                   Aviano 23 settembre 2015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7A3E-2795-413A-8C6E-941ECE09293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39517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23/09/2015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E.Giglia, Open Access, ovvero...                                                   Aviano 23 settembre 2015</a:t>
            </a: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7A3E-2795-413A-8C6E-941ECE09293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56114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23/09/2015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E.Giglia, Open Access, ovvero...                                                   Aviano 23 settembre 2015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7A3E-2795-413A-8C6E-941ECE09293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70846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23/09/2015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E.Giglia, Open Access, ovvero...                                                   Aviano 23 settembre 2015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7A3E-2795-413A-8C6E-941ECE09293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68242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23/09/2015</a:t>
            </a: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E.Giglia, Open Access, ovvero...                                                   Aviano 23 settembre 2015</a:t>
            </a: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7A3E-2795-413A-8C6E-941ECE09293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73425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23/09/2015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E.Giglia, Open Access, ovvero...                                                   Aviano 23 settembre 2015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7A3E-2795-413A-8C6E-941ECE09293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58062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23/09/2015</a:t>
            </a: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E.Giglia, Open Access, ovvero...                                                   Aviano 23 settembre 2015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7A3E-2795-413A-8C6E-941ECE09293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72880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23/09/2015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E.Giglia, Open Access, ovvero...                                                   Aviano 23 settembre 2015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7A3E-2795-413A-8C6E-941ECE09293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3251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23/09/2015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E.Giglia, Open Access, ovvero...                                                   Aviano 23 settembre 2015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7A3E-2795-413A-8C6E-941ECE09293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82165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23/09/2015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E.Giglia, Open Access, ovvero...                                                   Aviano 23 settembre 2015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7A3E-2795-413A-8C6E-941ECE09293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988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628650" y="365129"/>
            <a:ext cx="78867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28650" y="1825627"/>
            <a:ext cx="78867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fld id="{A3A6CF72-A5F3-4AC9-82F9-B983A518F1AC}" type="datetime1">
              <a:rPr lang="it-IT"/>
              <a:pPr/>
              <a:t>11/09/2020</a:t>
            </a:fld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028949" y="6356351"/>
            <a:ext cx="308609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457949" y="6356351"/>
            <a:ext cx="20574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fld id="{F00C15F5-E6E2-428C-BC8F-A0CAC2BDBFC0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5700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/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it-IT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it-IT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it-IT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it-IT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it-IT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it-IT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</p:bodyStyle>
    <p:otherStyle/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DC8E9-5214-445A-B78E-49944BD84F4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11/09/2020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A0BC9-E706-472A-879B-52EF9B2DE1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849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95" r:id="rId1"/>
    <p:sldLayoutId id="2147484696" r:id="rId2"/>
    <p:sldLayoutId id="2147484697" r:id="rId3"/>
    <p:sldLayoutId id="2147484698" r:id="rId4"/>
    <p:sldLayoutId id="2147484699" r:id="rId5"/>
    <p:sldLayoutId id="2147484700" r:id="rId6"/>
    <p:sldLayoutId id="2147484701" r:id="rId7"/>
    <p:sldLayoutId id="2147484702" r:id="rId8"/>
    <p:sldLayoutId id="2147484703" r:id="rId9"/>
    <p:sldLayoutId id="2147484704" r:id="rId10"/>
    <p:sldLayoutId id="2147484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628650" y="365129"/>
            <a:ext cx="78867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28650" y="1825627"/>
            <a:ext cx="78867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fld id="{51B538A0-29DF-4A8C-A4AD-6B52E21AB146}" type="datetime1">
              <a:rPr lang="it-IT"/>
              <a:pPr/>
              <a:t>11/09/2020</a:t>
            </a:fld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028949" y="6356351"/>
            <a:ext cx="308609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457949" y="6356351"/>
            <a:ext cx="20574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fld id="{2B6C3332-89B3-40CE-AA32-D22B3666B536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946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it-IT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it-IT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it-IT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it-IT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it-IT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it-IT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DC8E9-5214-445A-B78E-49944BD84F41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A0BC9-E706-472A-879B-52EF9B2DE1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7194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628650" y="365129"/>
            <a:ext cx="78867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28650" y="1825627"/>
            <a:ext cx="78867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645D538A-35A3-4829-AFD5-B6065290E0D5}" type="datetime1">
              <a:rPr lang="it-IT"/>
              <a:pPr lvl="0"/>
              <a:t>11/09/2020</a:t>
            </a:fld>
            <a:endParaRPr lang="it-IT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028949" y="6356351"/>
            <a:ext cx="308609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it-IT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457949" y="6356351"/>
            <a:ext cx="20574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CE92C753-84AF-456E-9526-DCAB0D0D851E}" type="slidenum">
              <a:rPr/>
              <a:pPr lvl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141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it-IT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it-IT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it-IT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it-IT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it-IT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it-IT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</p:bodyStyle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</a:t>
            </a:r>
            <a:endParaRPr lang="en-US" altLang="it-IT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  <a:endParaRPr lang="en-US" alt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877649-EF4B-489A-BDBF-C2750217D19D}" type="datetimeFigureOut">
              <a:rPr lang="it-IT"/>
              <a:pPr>
                <a:defRPr/>
              </a:pPr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464C655-14E8-4F78-A864-117164805C3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438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66" r:id="rId1"/>
    <p:sldLayoutId id="2147484467" r:id="rId2"/>
    <p:sldLayoutId id="2147484468" r:id="rId3"/>
    <p:sldLayoutId id="2147484469" r:id="rId4"/>
    <p:sldLayoutId id="2147484470" r:id="rId5"/>
    <p:sldLayoutId id="2147484471" r:id="rId6"/>
    <p:sldLayoutId id="2147484472" r:id="rId7"/>
    <p:sldLayoutId id="2147484473" r:id="rId8"/>
    <p:sldLayoutId id="2147484474" r:id="rId9"/>
    <p:sldLayoutId id="2147484475" r:id="rId10"/>
    <p:sldLayoutId id="214748447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FC7F6-3C91-450B-848C-7C5F1A4CCEDB}" type="datetimeFigureOut">
              <a:rPr lang="it-IT" smtClean="0"/>
              <a:t>11/09/2020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02DA2-858B-4716-9083-EA72F8E6044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9308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0" r:id="rId1"/>
    <p:sldLayoutId id="2147484551" r:id="rId2"/>
    <p:sldLayoutId id="2147484552" r:id="rId3"/>
    <p:sldLayoutId id="2147484553" r:id="rId4"/>
    <p:sldLayoutId id="2147484554" r:id="rId5"/>
    <p:sldLayoutId id="2147484555" r:id="rId6"/>
    <p:sldLayoutId id="2147484556" r:id="rId7"/>
    <p:sldLayoutId id="2147484557" r:id="rId8"/>
    <p:sldLayoutId id="2147484558" r:id="rId9"/>
    <p:sldLayoutId id="2147484559" r:id="rId10"/>
    <p:sldLayoutId id="214748456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5B73A-C38A-4EF5-A1FA-069666DEE039}" type="datetimeFigureOut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11/09/2020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2C37C-8D17-4F99-8B8B-15767F2CFD7F}" type="slidenum">
              <a:rPr lang="it-IT" smtClean="0">
                <a:solidFill>
                  <a:srgbClr val="002060">
                    <a:tint val="75000"/>
                  </a:srgbClr>
                </a:solidFill>
              </a:rPr>
              <a:pPr/>
              <a:t>‹N›</a:t>
            </a:fld>
            <a:endParaRPr lang="it-IT">
              <a:solidFill>
                <a:srgbClr val="002060">
                  <a:tint val="75000"/>
                </a:srgbClr>
              </a:solidFill>
            </a:endParaRPr>
          </a:p>
        </p:txBody>
      </p:sp>
      <p:sp>
        <p:nvSpPr>
          <p:cNvPr id="2050" name="Rectangle 2"/>
          <p:cNvSpPr>
            <a:spLocks noChangeArrowheads="1" noChangeShapeType="1"/>
          </p:cNvSpPr>
          <p:nvPr/>
        </p:nvSpPr>
        <p:spPr bwMode="auto">
          <a:xfrm>
            <a:off x="106860975" y="105289350"/>
            <a:ext cx="1343025" cy="7524750"/>
          </a:xfrm>
          <a:prstGeom prst="rect">
            <a:avLst/>
          </a:prstGeom>
          <a:solidFill>
            <a:srgbClr val="990033"/>
          </a:solidFill>
          <a:ln w="0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it-IT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53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58" r:id="rId1"/>
    <p:sldLayoutId id="2147484659" r:id="rId2"/>
    <p:sldLayoutId id="2147484660" r:id="rId3"/>
    <p:sldLayoutId id="2147484661" r:id="rId4"/>
    <p:sldLayoutId id="2147484662" r:id="rId5"/>
    <p:sldLayoutId id="2147484663" r:id="rId6"/>
    <p:sldLayoutId id="2147484664" r:id="rId7"/>
    <p:sldLayoutId id="2147484665" r:id="rId8"/>
    <p:sldLayoutId id="2147484666" r:id="rId9"/>
    <p:sldLayoutId id="2147484667" r:id="rId10"/>
    <p:sldLayoutId id="214748466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egnaposto titolo 1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</a:t>
            </a:r>
          </a:p>
        </p:txBody>
      </p:sp>
      <p:sp>
        <p:nvSpPr>
          <p:cNvPr id="7171" name="Segnaposto testo 2"/>
          <p:cNvSpPr txBox="1"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4" name="Segnaposto data 3"/>
          <p:cNvSpPr txBox="1"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DA5ADC-A6F4-4498-8BF7-3C2C9A20BC9A}" type="datetime1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11/09/2020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/>
          <p:cNvSpPr txBox="1"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egnaposto numero diapositiva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CA683E-2434-44B2-BAA2-5A1300B1FC04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75" name="Rectangle 2"/>
          <p:cNvSpPr>
            <a:spLocks noChangeArrowheads="1"/>
          </p:cNvSpPr>
          <p:nvPr/>
        </p:nvSpPr>
        <p:spPr bwMode="auto">
          <a:xfrm>
            <a:off x="106860975" y="105289350"/>
            <a:ext cx="1343025" cy="7524750"/>
          </a:xfrm>
          <a:prstGeom prst="rect">
            <a:avLst/>
          </a:prstGeom>
          <a:solidFill>
            <a:srgbClr val="9900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576" tIns="36576" rIns="36576" bIns="36576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1930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70" r:id="rId1"/>
    <p:sldLayoutId id="2147484671" r:id="rId2"/>
    <p:sldLayoutId id="2147484672" r:id="rId3"/>
    <p:sldLayoutId id="2147484673" r:id="rId4"/>
    <p:sldLayoutId id="2147484674" r:id="rId5"/>
    <p:sldLayoutId id="2147484675" r:id="rId6"/>
    <p:sldLayoutId id="2147484676" r:id="rId7"/>
    <p:sldLayoutId id="2147484677" r:id="rId8"/>
    <p:sldLayoutId id="2147484678" r:id="rId9"/>
    <p:sldLayoutId id="2147484679" r:id="rId10"/>
    <p:sldLayoutId id="2147484680" r:id="rId11"/>
    <p:sldLayoutId id="2147484681" r:id="rId12"/>
  </p:sldLayoutIdLst>
  <p:transition spd="slow"/>
  <p:txStyles>
    <p:titleStyle>
      <a:lvl1pPr algn="ctr" rtl="0" eaLnBrk="0" fontAlgn="base">
        <a:spcBef>
          <a:spcPct val="0"/>
        </a:spcBef>
        <a:spcAft>
          <a:spcPct val="0"/>
        </a:spcAft>
        <a:defRPr lang="it-IT" sz="4400" kern="1200">
          <a:solidFill>
            <a:srgbClr val="000000"/>
          </a:solidFill>
          <a:latin typeface="Calibri"/>
        </a:defRPr>
      </a:lvl1pPr>
      <a:lvl2pPr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</a:defRPr>
      </a:lvl2pPr>
      <a:lvl3pPr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</a:defRPr>
      </a:lvl3pPr>
      <a:lvl4pPr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</a:defRPr>
      </a:lvl4pPr>
      <a:lvl5pPr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</a:defRPr>
      </a:lvl5pPr>
      <a:lvl6pPr marL="457200"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</a:defRPr>
      </a:lvl6pPr>
      <a:lvl7pPr marL="914400"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</a:defRPr>
      </a:lvl7pPr>
      <a:lvl8pPr marL="1371600"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</a:defRPr>
      </a:lvl8pPr>
      <a:lvl9pPr marL="1828800"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>
        <a:spcBef>
          <a:spcPts val="800"/>
        </a:spcBef>
        <a:spcAft>
          <a:spcPct val="0"/>
        </a:spcAft>
        <a:buSzPct val="100000"/>
        <a:buFont typeface="Arial" panose="020B0604020202020204" pitchFamily="34" charset="0"/>
        <a:buChar char="•"/>
        <a:defRPr lang="it-IT" sz="3200" kern="1200">
          <a:solidFill>
            <a:srgbClr val="000000"/>
          </a:solidFill>
          <a:latin typeface="Calibri"/>
        </a:defRPr>
      </a:lvl1pPr>
      <a:lvl2pPr marL="742950" lvl="1" indent="-285750" algn="l" rtl="0" eaLnBrk="0" fontAlgn="base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lang="it-IT" sz="2800" kern="1200">
          <a:solidFill>
            <a:srgbClr val="000000"/>
          </a:solidFill>
          <a:latin typeface="Calibri"/>
        </a:defRPr>
      </a:lvl2pPr>
      <a:lvl3pPr marL="1143000" lvl="2" indent="-228600" algn="l" rtl="0" eaLnBrk="0" fontAlgn="base">
        <a:spcBef>
          <a:spcPts val="600"/>
        </a:spcBef>
        <a:spcAft>
          <a:spcPct val="0"/>
        </a:spcAft>
        <a:buSzPct val="100000"/>
        <a:buFont typeface="Arial" panose="020B0604020202020204" pitchFamily="34" charset="0"/>
        <a:buChar char="•"/>
        <a:defRPr lang="it-IT" sz="2400" kern="1200">
          <a:solidFill>
            <a:srgbClr val="000000"/>
          </a:solidFill>
          <a:latin typeface="Calibri"/>
        </a:defRPr>
      </a:lvl3pPr>
      <a:lvl4pPr marL="1600200" lvl="3" indent="-228600" algn="l" rtl="0" eaLnBrk="0" fontAlgn="base"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–"/>
        <a:defRPr lang="it-IT" sz="2000" kern="1200">
          <a:solidFill>
            <a:srgbClr val="000000"/>
          </a:solidFill>
          <a:latin typeface="Calibri"/>
        </a:defRPr>
      </a:lvl4pPr>
      <a:lvl5pPr marL="2057400" lvl="4" indent="-228600" algn="l" rtl="0" eaLnBrk="0" fontAlgn="base"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»"/>
        <a:defRPr lang="it-IT" sz="2000" kern="1200">
          <a:solidFill>
            <a:srgbClr val="000000"/>
          </a:solidFill>
          <a:latin typeface="Calibri"/>
        </a:defRPr>
      </a:lvl5pPr>
      <a:lvl6pPr marL="2514600" indent="-228600" algn="l" rtl="0" eaLnBrk="0" fontAlgn="base"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»"/>
        <a:defRPr lang="it-IT" sz="2000" kern="1200">
          <a:solidFill>
            <a:srgbClr val="000000"/>
          </a:solidFill>
          <a:latin typeface="Calibri"/>
        </a:defRPr>
      </a:lvl6pPr>
      <a:lvl7pPr marL="2971800" indent="-228600" algn="l" rtl="0" eaLnBrk="0" fontAlgn="base"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»"/>
        <a:defRPr lang="it-IT" sz="2000" kern="1200">
          <a:solidFill>
            <a:srgbClr val="000000"/>
          </a:solidFill>
          <a:latin typeface="Calibri"/>
        </a:defRPr>
      </a:lvl7pPr>
      <a:lvl8pPr marL="3429000" indent="-228600" algn="l" rtl="0" eaLnBrk="0" fontAlgn="base"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»"/>
        <a:defRPr lang="it-IT" sz="2000" kern="1200">
          <a:solidFill>
            <a:srgbClr val="000000"/>
          </a:solidFill>
          <a:latin typeface="Calibri"/>
        </a:defRPr>
      </a:lvl8pPr>
      <a:lvl9pPr marL="3886200" indent="-228600" algn="l" rtl="0" eaLnBrk="0" fontAlgn="base"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»"/>
        <a:defRPr lang="it-IT" sz="2000" kern="1200">
          <a:solidFill>
            <a:srgbClr val="000000"/>
          </a:solidFill>
          <a:latin typeface="Calibri"/>
        </a:defRPr>
      </a:lvl9pPr>
    </p:bodyStyle>
    <p:otherStyle/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23/09/2015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E.Giglia, Open Access, ovvero...                                                   Aviano 23 settembre 2015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B7A3E-2795-413A-8C6E-941ECE09293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60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83" r:id="rId1"/>
    <p:sldLayoutId id="2147484684" r:id="rId2"/>
    <p:sldLayoutId id="2147484685" r:id="rId3"/>
    <p:sldLayoutId id="2147484686" r:id="rId4"/>
    <p:sldLayoutId id="2147484687" r:id="rId5"/>
    <p:sldLayoutId id="2147484688" r:id="rId6"/>
    <p:sldLayoutId id="2147484689" r:id="rId7"/>
    <p:sldLayoutId id="2147484690" r:id="rId8"/>
    <p:sldLayoutId id="2147484691" r:id="rId9"/>
    <p:sldLayoutId id="2147484692" r:id="rId10"/>
    <p:sldLayoutId id="2147484693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://creativecommons.org/licenses/by-sa/4.0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hyperlink" Target="https://peerj.com/preprints/27580/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06.xml"/><Relationship Id="rId4" Type="http://schemas.openxmlformats.org/officeDocument/2006/relationships/hyperlink" Target="https://doi.org/10.5281/zenodo.114702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4024603" TargetMode="Externa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bulliedintobadscience.org/" TargetMode="External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6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2.xml"/><Relationship Id="rId4" Type="http://schemas.openxmlformats.org/officeDocument/2006/relationships/hyperlink" Target="https://zenodo.org/communities/oaitalia/search?page=1&amp;size=20&amp;q=Giglia,%20Elen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olo 1"/>
          <p:cNvSpPr>
            <a:spLocks noGrp="1"/>
          </p:cNvSpPr>
          <p:nvPr>
            <p:ph type="ctrTitle"/>
          </p:nvPr>
        </p:nvSpPr>
        <p:spPr>
          <a:xfrm>
            <a:off x="544640" y="111511"/>
            <a:ext cx="8099323" cy="1081091"/>
          </a:xfrm>
          <a:solidFill>
            <a:schemeClr val="bg1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it-IT" altLang="it-IT" sz="4000" dirty="0" smtClean="0"/>
              <a:t>Training on Open Science:</a:t>
            </a:r>
            <a:br>
              <a:rPr lang="it-IT" altLang="it-IT" sz="4000" dirty="0" smtClean="0"/>
            </a:br>
            <a:r>
              <a:rPr lang="it-IT" altLang="it-IT" sz="4000" dirty="0" err="1" smtClean="0"/>
              <a:t>lesson</a:t>
            </a:r>
            <a:r>
              <a:rPr lang="it-IT" altLang="it-IT" sz="4000" dirty="0" err="1" smtClean="0"/>
              <a:t>s</a:t>
            </a:r>
            <a:r>
              <a:rPr lang="it-IT" altLang="it-IT" sz="4000" dirty="0" smtClean="0"/>
              <a:t> </a:t>
            </a:r>
            <a:r>
              <a:rPr lang="it-IT" altLang="it-IT" sz="4000" dirty="0" err="1" smtClean="0"/>
              <a:t>learned</a:t>
            </a:r>
            <a:endParaRPr lang="it-IT" altLang="it-IT" sz="3200" dirty="0"/>
          </a:p>
        </p:txBody>
      </p:sp>
      <p:pic>
        <p:nvPicPr>
          <p:cNvPr id="58372" name="Immagine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6405563"/>
            <a:ext cx="804863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3" name="CasellaDiTesto 4"/>
          <p:cNvSpPr txBox="1">
            <a:spLocks noChangeArrowheads="1"/>
          </p:cNvSpPr>
          <p:nvPr/>
        </p:nvSpPr>
        <p:spPr bwMode="auto">
          <a:xfrm>
            <a:off x="2298700" y="6688138"/>
            <a:ext cx="9144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This work is licensed under a </a:t>
            </a:r>
            <a:r>
              <a:rPr kumimoji="0" lang="en-US" altLang="it-IT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  <a:hlinkClick r:id="rId4"/>
              </a:rPr>
              <a:t>Creative Commons Attribution-ShareAlike 4.0 International License</a:t>
            </a:r>
            <a:r>
              <a:rPr kumimoji="0" lang="en-US" altLang="it-IT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.</a:t>
            </a:r>
            <a:endParaRPr kumimoji="0" lang="it-IT" altLang="it-IT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pSp>
        <p:nvGrpSpPr>
          <p:cNvPr id="5" name="Gruppo 4">
            <a:extLst>
              <a:ext uri="{FF2B5EF4-FFF2-40B4-BE49-F238E27FC236}">
                <a16:creationId xmlns:a16="http://schemas.microsoft.com/office/drawing/2014/main" id="{90F7F113-5E95-4F2B-B7D7-11B5F24143CA}"/>
              </a:ext>
            </a:extLst>
          </p:cNvPr>
          <p:cNvGrpSpPr/>
          <p:nvPr/>
        </p:nvGrpSpPr>
        <p:grpSpPr>
          <a:xfrm>
            <a:off x="5760148" y="4893149"/>
            <a:ext cx="3151824" cy="1045163"/>
            <a:chOff x="5831840" y="5553307"/>
            <a:chExt cx="3151824" cy="1068156"/>
          </a:xfrm>
        </p:grpSpPr>
        <p:grpSp>
          <p:nvGrpSpPr>
            <p:cNvPr id="2" name="Gruppo 1">
              <a:extLst>
                <a:ext uri="{FF2B5EF4-FFF2-40B4-BE49-F238E27FC236}">
                  <a16:creationId xmlns:a16="http://schemas.microsoft.com/office/drawing/2014/main" id="{EBD0759C-8C4A-4818-AFEC-D6B81AEAC84F}"/>
                </a:ext>
              </a:extLst>
            </p:cNvPr>
            <p:cNvGrpSpPr/>
            <p:nvPr/>
          </p:nvGrpSpPr>
          <p:grpSpPr>
            <a:xfrm>
              <a:off x="5831840" y="5553307"/>
              <a:ext cx="3151824" cy="1068156"/>
              <a:chOff x="5831840" y="5553307"/>
              <a:chExt cx="3151824" cy="1068156"/>
            </a:xfrm>
          </p:grpSpPr>
          <p:sp>
            <p:nvSpPr>
              <p:cNvPr id="3" name="Rettangolo 2"/>
              <p:cNvSpPr/>
              <p:nvPr/>
            </p:nvSpPr>
            <p:spPr>
              <a:xfrm>
                <a:off x="5831840" y="5553307"/>
                <a:ext cx="3151824" cy="106815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Elena Giglia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it-IT" dirty="0" err="1" smtClean="0">
                    <a:solidFill>
                      <a:prstClr val="black"/>
                    </a:solidFill>
                    <a:latin typeface="Calibri" panose="020F0502020204030204"/>
                  </a:rPr>
                  <a:t>September</a:t>
                </a:r>
                <a:r>
                  <a:rPr lang="it-IT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it-IT" dirty="0" smtClean="0">
                    <a:solidFill>
                      <a:prstClr val="black"/>
                    </a:solidFill>
                    <a:latin typeface="Calibri" panose="020F0502020204030204"/>
                  </a:rPr>
                  <a:t>15</a:t>
                </a:r>
                <a:r>
                  <a:rPr kumimoji="0" lang="it-IT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</a:t>
                </a:r>
                <a:r>
                  <a:rPr kumimoji="0" lang="it-IT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2020</a:t>
                </a:r>
                <a:br>
                  <a:rPr kumimoji="0" lang="it-IT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</a:br>
                <a:r>
                  <a:rPr kumimoji="0" lang="it-IT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elena.giglia@unito.it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6" name="Immagine 5">
                <a:extLst>
                  <a:ext uri="{FF2B5EF4-FFF2-40B4-BE49-F238E27FC236}">
                    <a16:creationId xmlns:a16="http://schemas.microsoft.com/office/drawing/2014/main" id="{72732D05-2C39-4DBF-A271-3DDE02ADEE2B}"/>
                  </a:ext>
                </a:extLst>
              </p:cNvPr>
              <p:cNvPicPr/>
              <p:nvPr/>
            </p:nvPicPr>
            <p:blipFill rotWithShape="1">
              <a:blip r:embed="rId5"/>
              <a:srcRect l="5603" t="9131" r="88016" b="81461"/>
              <a:stretch/>
            </p:blipFill>
            <p:spPr bwMode="auto">
              <a:xfrm>
                <a:off x="6918903" y="6357249"/>
                <a:ext cx="390525" cy="26161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sp>
          <p:nvSpPr>
            <p:cNvPr id="4" name="CasellaDiTesto 3">
              <a:extLst>
                <a:ext uri="{FF2B5EF4-FFF2-40B4-BE49-F238E27FC236}">
                  <a16:creationId xmlns:a16="http://schemas.microsoft.com/office/drawing/2014/main" id="{48412C55-B5EE-46F6-ACC8-38FA06E2DFE8}"/>
                </a:ext>
              </a:extLst>
            </p:cNvPr>
            <p:cNvSpPr txBox="1"/>
            <p:nvPr/>
          </p:nvSpPr>
          <p:spPr>
            <a:xfrm>
              <a:off x="7253796" y="6337540"/>
              <a:ext cx="6767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@</a:t>
              </a:r>
              <a:r>
                <a:rPr kumimoji="0" lang="it-IT" sz="11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egiglia</a:t>
              </a:r>
              <a:endPara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6"/>
          <a:srcRect l="7368" t="21638" r="62514" b="45058"/>
          <a:stretch/>
        </p:blipFill>
        <p:spPr>
          <a:xfrm>
            <a:off x="6292006" y="4232771"/>
            <a:ext cx="2088107" cy="696036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7"/>
          <a:srcRect l="4938" t="22750" r="69416" b="25565"/>
          <a:stretch/>
        </p:blipFill>
        <p:spPr>
          <a:xfrm>
            <a:off x="6346598" y="5938312"/>
            <a:ext cx="2033516" cy="83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68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81603" y="239098"/>
            <a:ext cx="7886700" cy="1325559"/>
          </a:xfrm>
        </p:spPr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Content / </a:t>
            </a:r>
            <a:r>
              <a:rPr lang="it-IT" dirty="0" err="1" smtClean="0">
                <a:solidFill>
                  <a:schemeClr val="bg1"/>
                </a:solidFill>
              </a:rPr>
              <a:t>structure</a:t>
            </a:r>
            <a:r>
              <a:rPr lang="it-IT" dirty="0" smtClean="0">
                <a:solidFill>
                  <a:schemeClr val="bg1"/>
                </a:solidFill>
              </a:rPr>
              <a:t> / 4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281603" y="1400883"/>
            <a:ext cx="3780430" cy="29936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 smtClean="0"/>
              <a:t>PLEASE BE CLEAR AGAINST THE  «MYTHS» ON OPEN ACCESS AND OPEN SCIENCE</a:t>
            </a:r>
          </a:p>
          <a:p>
            <a:pPr algn="ctr"/>
            <a:r>
              <a:rPr lang="it-IT" sz="2400" dirty="0" smtClean="0"/>
              <a:t>(YOU ALWAYS PAY TO PUBLISH, THEY ARE ALL PREDATORY PUBLISHERS, IF I PUT MY DATA OUT THEY WILL BE STOLEN…)</a:t>
            </a:r>
          </a:p>
        </p:txBody>
      </p:sp>
      <p:grpSp>
        <p:nvGrpSpPr>
          <p:cNvPr id="5" name="Gruppo 4">
            <a:extLst>
              <a:ext uri="{FF2B5EF4-FFF2-40B4-BE49-F238E27FC236}">
                <a16:creationId xmlns:a16="http://schemas.microsoft.com/office/drawing/2014/main" id="{A3177849-5375-41D5-AA00-8E51E1ACC56C}"/>
              </a:ext>
            </a:extLst>
          </p:cNvPr>
          <p:cNvGrpSpPr/>
          <p:nvPr/>
        </p:nvGrpSpPr>
        <p:grpSpPr>
          <a:xfrm>
            <a:off x="5339836" y="4394578"/>
            <a:ext cx="2828467" cy="2362743"/>
            <a:chOff x="-16592" y="-18000"/>
            <a:chExt cx="7219958" cy="6876000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E8D2DE7F-B4E8-4ECC-B7DB-A91195723681}"/>
                </a:ext>
              </a:extLst>
            </p:cNvPr>
            <p:cNvGrpSpPr/>
            <p:nvPr/>
          </p:nvGrpSpPr>
          <p:grpSpPr>
            <a:xfrm>
              <a:off x="-16592" y="-18000"/>
              <a:ext cx="7219958" cy="6876000"/>
              <a:chOff x="-16592" y="-18000"/>
              <a:chExt cx="7219958" cy="6876000"/>
            </a:xfrm>
          </p:grpSpPr>
          <p:grpSp>
            <p:nvGrpSpPr>
              <p:cNvPr id="9" name="Gruppo 8">
                <a:extLst>
                  <a:ext uri="{FF2B5EF4-FFF2-40B4-BE49-F238E27FC236}">
                    <a16:creationId xmlns:a16="http://schemas.microsoft.com/office/drawing/2014/main" id="{68FB0A33-CA83-4179-A717-BE926C3E6588}"/>
                  </a:ext>
                </a:extLst>
              </p:cNvPr>
              <p:cNvGrpSpPr/>
              <p:nvPr/>
            </p:nvGrpSpPr>
            <p:grpSpPr>
              <a:xfrm>
                <a:off x="-16592" y="-18000"/>
                <a:ext cx="4891308" cy="6876000"/>
                <a:chOff x="3756581" y="0"/>
                <a:chExt cx="4891308" cy="6876000"/>
              </a:xfrm>
            </p:grpSpPr>
            <p:pic>
              <p:nvPicPr>
                <p:cNvPr id="11" name="Immagine 10">
                  <a:extLst>
                    <a:ext uri="{FF2B5EF4-FFF2-40B4-BE49-F238E27FC236}">
                      <a16:creationId xmlns:a16="http://schemas.microsoft.com/office/drawing/2014/main" id="{ADE69B20-11EE-4F1D-8414-0DEBD49529C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756583" y="0"/>
                  <a:ext cx="4859037" cy="2880000"/>
                </a:xfrm>
                <a:prstGeom prst="rect">
                  <a:avLst/>
                </a:prstGeom>
              </p:spPr>
            </p:pic>
            <p:pic>
              <p:nvPicPr>
                <p:cNvPr id="12" name="Immagine 11">
                  <a:extLst>
                    <a:ext uri="{FF2B5EF4-FFF2-40B4-BE49-F238E27FC236}">
                      <a16:creationId xmlns:a16="http://schemas.microsoft.com/office/drawing/2014/main" id="{233B2E15-9D9C-4DEE-9A8B-809A80B0B4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769095" y="2880000"/>
                  <a:ext cx="4834012" cy="2556000"/>
                </a:xfrm>
                <a:prstGeom prst="rect">
                  <a:avLst/>
                </a:prstGeom>
              </p:spPr>
            </p:pic>
            <p:pic>
              <p:nvPicPr>
                <p:cNvPr id="13" name="Immagine 12">
                  <a:extLst>
                    <a:ext uri="{FF2B5EF4-FFF2-40B4-BE49-F238E27FC236}">
                      <a16:creationId xmlns:a16="http://schemas.microsoft.com/office/drawing/2014/main" id="{F6DAA3E2-7059-47E5-9484-EC5154A1519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756581" y="5436000"/>
                  <a:ext cx="4891308" cy="1440000"/>
                </a:xfrm>
                <a:prstGeom prst="rect">
                  <a:avLst/>
                </a:prstGeom>
              </p:spPr>
            </p:pic>
          </p:grpSp>
          <p:pic>
            <p:nvPicPr>
              <p:cNvPr id="10" name="Immagine 9">
                <a:extLst>
                  <a:ext uri="{FF2B5EF4-FFF2-40B4-BE49-F238E27FC236}">
                    <a16:creationId xmlns:a16="http://schemas.microsoft.com/office/drawing/2014/main" id="{2AF9E07D-6566-47AD-A1A6-845DECBFA5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06795" y="841205"/>
                <a:ext cx="2596571" cy="942771"/>
              </a:xfrm>
              <a:prstGeom prst="rect">
                <a:avLst/>
              </a:prstGeom>
            </p:spPr>
          </p:pic>
        </p:grpSp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5DD60847-9313-40FD-8B98-FE28488B631E}"/>
                </a:ext>
              </a:extLst>
            </p:cNvPr>
            <p:cNvSpPr/>
            <p:nvPr/>
          </p:nvSpPr>
          <p:spPr>
            <a:xfrm>
              <a:off x="809081" y="6137999"/>
              <a:ext cx="120193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hlinkClick r:id="rId7"/>
                </a:rPr>
                <a:t>March 11, 2019</a:t>
              </a:r>
              <a:r>
                <a:rPr kumimoji="0" lang="it-IT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00779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8649" y="345358"/>
            <a:ext cx="7886700" cy="1325559"/>
          </a:xfrm>
        </p:spPr>
        <p:txBody>
          <a:bodyPr/>
          <a:lstStyle/>
          <a:p>
            <a:r>
              <a:rPr lang="it-IT" sz="54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Content / </a:t>
            </a:r>
            <a:r>
              <a:rPr lang="it-IT" sz="5400" dirty="0" err="1" smtClean="0">
                <a:solidFill>
                  <a:schemeClr val="bg1"/>
                </a:solidFill>
                <a:latin typeface="Calibri Light" panose="020F0302020204030204" pitchFamily="34" charset="0"/>
              </a:rPr>
              <a:t>structure</a:t>
            </a:r>
            <a:r>
              <a:rPr lang="it-IT" sz="54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/ 5</a:t>
            </a:r>
            <a:endParaRPr lang="it-IT" sz="5400" dirty="0">
              <a:solidFill>
                <a:schemeClr val="bg1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778775" y="3780430"/>
            <a:ext cx="7886700" cy="29069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 smtClean="0"/>
              <a:t>BENCHMARK!</a:t>
            </a:r>
          </a:p>
          <a:p>
            <a:pPr algn="ctr"/>
            <a:r>
              <a:rPr lang="it-IT" sz="2800" dirty="0" smtClean="0"/>
              <a:t>SHOW THERE ARE GOOD PRACTICES;</a:t>
            </a:r>
          </a:p>
          <a:p>
            <a:pPr algn="ctr"/>
            <a:r>
              <a:rPr lang="it-IT" sz="2800" dirty="0" smtClean="0"/>
              <a:t>SHOW WHAT’S GOING ON 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it-IT" sz="2800" dirty="0" smtClean="0"/>
              <a:t>IN SIMILAR COUNTRIES/INSTITUTIONS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it-IT" sz="2800" dirty="0" smtClean="0"/>
              <a:t>AT EUROPEAN LEVEL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it-IT" sz="2800" dirty="0" smtClean="0"/>
              <a:t>WITH THE EOSC: EITHER YOU ARE OPEN AND FAIR OR YOU ARE OUT 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309418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E1D187B-9579-44DE-9191-52A1A686E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551" y="221961"/>
            <a:ext cx="7886700" cy="1325559"/>
          </a:xfrm>
        </p:spPr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Content / </a:t>
            </a:r>
            <a:r>
              <a:rPr lang="it-IT" dirty="0" err="1" smtClean="0">
                <a:solidFill>
                  <a:schemeClr val="bg1"/>
                </a:solidFill>
              </a:rPr>
              <a:t>structure</a:t>
            </a:r>
            <a:r>
              <a:rPr lang="it-IT" dirty="0" smtClean="0">
                <a:solidFill>
                  <a:schemeClr val="bg1"/>
                </a:solidFill>
              </a:rPr>
              <a:t> / 6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5117910" y="1528549"/>
            <a:ext cx="3411941" cy="11737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dirty="0" smtClean="0"/>
              <a:t>BE MODULAR</a:t>
            </a:r>
            <a:endParaRPr lang="it-IT" sz="3200" dirty="0"/>
          </a:p>
        </p:txBody>
      </p:sp>
      <p:sp>
        <p:nvSpPr>
          <p:cNvPr id="6" name="Rettangolo 5"/>
          <p:cNvSpPr/>
          <p:nvPr/>
        </p:nvSpPr>
        <p:spPr>
          <a:xfrm>
            <a:off x="709684" y="2047164"/>
            <a:ext cx="3916907" cy="43263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dirty="0" smtClean="0"/>
              <a:t>POINTLESS  (AND IMPOSSIBLE) </a:t>
            </a:r>
            <a:br>
              <a:rPr lang="it-IT" sz="2000" dirty="0" smtClean="0"/>
            </a:br>
            <a:r>
              <a:rPr lang="it-IT" sz="2000" dirty="0" smtClean="0"/>
              <a:t>TO HAVE RESEARCHERS FOR MORE THAN 2 HOURS, OR POLICY MAKERS FOR MORE THAN 1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it-IT" sz="2000" dirty="0" smtClean="0"/>
              <a:t>FIND THE CORRECT BALANCE BETWEEN BEING CLEAR (TOO SHORT=TOO SYNTHETIC, NOBODY WILL UNDERSTAND) AND BEING TOO TIME CONSUMING. THY ARE BUSY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it-IT" sz="2000" dirty="0" smtClean="0"/>
              <a:t>OFFER DIFFERENT MODULES, TO BE COMBINED ACCORDING TO THE TARGETED AUDIENCE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78068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0E961797-6021-4649-BE49-E10634398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229" y="139794"/>
            <a:ext cx="9252524" cy="1325563"/>
          </a:xfrm>
        </p:spPr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Content / </a:t>
            </a:r>
            <a:r>
              <a:rPr lang="it-IT" dirty="0" err="1" smtClean="0">
                <a:solidFill>
                  <a:schemeClr val="bg1"/>
                </a:solidFill>
              </a:rPr>
              <a:t>structure</a:t>
            </a:r>
            <a:r>
              <a:rPr lang="it-IT" dirty="0" smtClean="0">
                <a:solidFill>
                  <a:schemeClr val="bg1"/>
                </a:solidFill>
              </a:rPr>
              <a:t> / 7</a:t>
            </a:r>
            <a:endParaRPr lang="it-IT" dirty="0">
              <a:solidFill>
                <a:schemeClr val="bg1"/>
              </a:solidFill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700950" y="2127495"/>
            <a:ext cx="8231327" cy="4630121"/>
            <a:chOff x="700950" y="2127495"/>
            <a:chExt cx="8231327" cy="4630121"/>
          </a:xfrm>
        </p:grpSpPr>
        <p:pic>
          <p:nvPicPr>
            <p:cNvPr id="3" name="Immagine 2" descr="Immagine che contiene screenshot&#10;&#10;Descrizione generata automaticamente">
              <a:extLst>
                <a:ext uri="{FF2B5EF4-FFF2-40B4-BE49-F238E27FC236}">
                  <a16:creationId xmlns:a16="http://schemas.microsoft.com/office/drawing/2014/main" id="{5BEE609F-C5DA-49F5-A151-D0E4FAE41E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950" y="2127495"/>
              <a:ext cx="8231327" cy="4630121"/>
            </a:xfrm>
            <a:prstGeom prst="rect">
              <a:avLst/>
            </a:prstGeom>
          </p:spPr>
        </p:pic>
        <p:sp>
          <p:nvSpPr>
            <p:cNvPr id="2" name="Rettangolo 1"/>
            <p:cNvSpPr/>
            <p:nvPr/>
          </p:nvSpPr>
          <p:spPr>
            <a:xfrm>
              <a:off x="700950" y="6388284"/>
              <a:ext cx="22474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dirty="0" smtClean="0">
                  <a:hlinkClick r:id="rId4"/>
                </a:rPr>
                <a:t>Kramer </a:t>
              </a:r>
              <a:r>
                <a:rPr lang="it-IT" dirty="0" err="1" smtClean="0">
                  <a:hlinkClick r:id="rId4"/>
                </a:rPr>
                <a:t>Bosman</a:t>
              </a:r>
              <a:r>
                <a:rPr lang="it-IT" dirty="0" smtClean="0">
                  <a:hlinkClick r:id="rId4"/>
                </a:rPr>
                <a:t> 2018</a:t>
              </a:r>
              <a:r>
                <a:rPr lang="it-IT" dirty="0" smtClean="0"/>
                <a:t> </a:t>
              </a:r>
              <a:endParaRPr lang="it-IT" dirty="0"/>
            </a:p>
          </p:txBody>
        </p:sp>
      </p:grpSp>
      <p:sp>
        <p:nvSpPr>
          <p:cNvPr id="13" name="Rettangolo 12"/>
          <p:cNvSpPr/>
          <p:nvPr/>
        </p:nvSpPr>
        <p:spPr>
          <a:xfrm>
            <a:off x="2156346" y="1241946"/>
            <a:ext cx="5650173" cy="8855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BE PRACTICAL…</a:t>
            </a:r>
          </a:p>
          <a:p>
            <a:pPr algn="ctr"/>
            <a:r>
              <a:rPr lang="it-IT" dirty="0" smtClean="0"/>
              <a:t>AFTER EXPLAINING «WHY», THEN FOCUS ON «HOW»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9670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641609-FC86-4153-8F54-21EBEEA07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[and </a:t>
            </a:r>
            <a:r>
              <a:rPr lang="it-IT" dirty="0" err="1" smtClean="0">
                <a:solidFill>
                  <a:schemeClr val="bg1"/>
                </a:solidFill>
              </a:rPr>
              <a:t>if</a:t>
            </a:r>
            <a:r>
              <a:rPr lang="it-IT" dirty="0" smtClean="0">
                <a:solidFill>
                  <a:schemeClr val="bg1"/>
                </a:solidFill>
              </a:rPr>
              <a:t> </a:t>
            </a:r>
            <a:r>
              <a:rPr lang="it-IT" dirty="0" err="1" smtClean="0">
                <a:solidFill>
                  <a:schemeClr val="bg1"/>
                </a:solidFill>
              </a:rPr>
              <a:t>you</a:t>
            </a:r>
            <a:r>
              <a:rPr lang="it-IT" dirty="0" smtClean="0">
                <a:solidFill>
                  <a:schemeClr val="bg1"/>
                </a:solidFill>
              </a:rPr>
              <a:t> can, </a:t>
            </a:r>
            <a:r>
              <a:rPr lang="it-IT" dirty="0" err="1" smtClean="0">
                <a:solidFill>
                  <a:schemeClr val="bg1"/>
                </a:solidFill>
              </a:rPr>
              <a:t>make</a:t>
            </a:r>
            <a:r>
              <a:rPr lang="it-IT" dirty="0" smtClean="0">
                <a:solidFill>
                  <a:schemeClr val="bg1"/>
                </a:solidFill>
              </a:rPr>
              <a:t> </a:t>
            </a:r>
            <a:r>
              <a:rPr lang="it-IT" dirty="0" err="1" smtClean="0">
                <a:solidFill>
                  <a:schemeClr val="bg1"/>
                </a:solidFill>
              </a:rPr>
              <a:t>them</a:t>
            </a:r>
            <a:r>
              <a:rPr lang="it-IT" dirty="0" smtClean="0">
                <a:solidFill>
                  <a:schemeClr val="bg1"/>
                </a:solidFill>
              </a:rPr>
              <a:t> play]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628650" y="4388520"/>
            <a:ext cx="4230806" cy="23610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USE THE </a:t>
            </a:r>
            <a:r>
              <a:rPr lang="it-IT" dirty="0" smtClean="0">
                <a:hlinkClick r:id="rId3"/>
              </a:rPr>
              <a:t>CARD SET </a:t>
            </a:r>
            <a:r>
              <a:rPr lang="it-IT" dirty="0" smtClean="0"/>
              <a:t> (BASED ON THE RAINBOW) IN DIFFERENT WAYS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dirty="0" smtClean="0"/>
              <a:t>BUILD YOUR IDEAL OPEN WORKFLOW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dirty="0" smtClean="0"/>
              <a:t>IN EACH STEP, WHAT ARE THE EASIEST THINGS TO DO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dirty="0" smtClean="0"/>
              <a:t>OR THE MOST DIFFICULT ONES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dirty="0" smtClean="0"/>
              <a:t>PICK THE ACTION YOU COMMIT TO DO STARTING FROM TOMORROW…</a:t>
            </a:r>
            <a:endParaRPr lang="it-IT" dirty="0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860877" y="4568213"/>
            <a:ext cx="2452048" cy="1910687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2669920" y="1563787"/>
            <a:ext cx="2606476" cy="2043845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72801" y="1998250"/>
            <a:ext cx="2659467" cy="1991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9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75806" y="294111"/>
            <a:ext cx="8011785" cy="1165879"/>
          </a:xfrm>
        </p:spPr>
        <p:txBody>
          <a:bodyPr>
            <a:normAutofit/>
          </a:bodyPr>
          <a:lstStyle/>
          <a:p>
            <a:pPr algn="l"/>
            <a:r>
              <a:rPr lang="it-IT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Content / </a:t>
            </a:r>
            <a:r>
              <a:rPr lang="it-IT" dirty="0" err="1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structure</a:t>
            </a:r>
            <a:r>
              <a:rPr lang="it-IT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/ 8</a:t>
            </a:r>
            <a:endParaRPr lang="it-IT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651377" y="3248167"/>
            <a:ext cx="6141493" cy="10372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 smtClean="0"/>
              <a:t>FOCUS ON FAIR DATA AND THE EOSC, IT’S THE FUTURE</a:t>
            </a:r>
            <a:endParaRPr lang="it-IT" sz="2800" dirty="0"/>
          </a:p>
        </p:txBody>
      </p:sp>
      <p:sp>
        <p:nvSpPr>
          <p:cNvPr id="16" name="Rettangolo 15"/>
          <p:cNvSpPr/>
          <p:nvPr/>
        </p:nvSpPr>
        <p:spPr>
          <a:xfrm>
            <a:off x="1651377" y="4462819"/>
            <a:ext cx="6141493" cy="10372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 smtClean="0"/>
              <a:t>GIVE PRACTICAL ADVICE ON DATA MANAGEMENT PLANS</a:t>
            </a:r>
            <a:endParaRPr lang="it-IT" sz="2800" dirty="0"/>
          </a:p>
        </p:txBody>
      </p:sp>
      <p:sp>
        <p:nvSpPr>
          <p:cNvPr id="17" name="Rettangolo 16"/>
          <p:cNvSpPr/>
          <p:nvPr/>
        </p:nvSpPr>
        <p:spPr>
          <a:xfrm>
            <a:off x="1651377" y="5677471"/>
            <a:ext cx="6141493" cy="10372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 smtClean="0"/>
              <a:t>«NO DISCIPLINE MUST BE LEFT BEHIND» (EOSC DECLARATION): ADAPT!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79639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1651856" y="-142728"/>
            <a:ext cx="9301940" cy="1325559"/>
          </a:xfrm>
        </p:spPr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Target / 1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457200" y="3757612"/>
            <a:ext cx="3714750" cy="27289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dirty="0" smtClean="0"/>
              <a:t>TAILOR THE CONTENT/LENGHT ACCORDING TO YOUR TARGETED AUDIENCE</a:t>
            </a:r>
            <a:endParaRPr lang="it-IT" sz="3200" dirty="0"/>
          </a:p>
        </p:txBody>
      </p:sp>
      <p:sp>
        <p:nvSpPr>
          <p:cNvPr id="3" name="Rettangolo 2"/>
          <p:cNvSpPr/>
          <p:nvPr/>
        </p:nvSpPr>
        <p:spPr>
          <a:xfrm>
            <a:off x="4486276" y="829756"/>
            <a:ext cx="4357688" cy="324629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 smtClean="0"/>
              <a:t>SPEAK THE DIFFERENT PLAYERS’ LANGUAGE:</a:t>
            </a:r>
          </a:p>
          <a:p>
            <a:pPr algn="ctr"/>
            <a:r>
              <a:rPr lang="it-IT" sz="2400" dirty="0" smtClean="0"/>
              <a:t>POINTLESS TO TALK CITATION ADVANTAGE WITH THE ADMINISTRATIVE DIRECTOR, POINTLESS TO TALK RETURN ON INVESTMENTS WITH RESEARCHERS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40395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924189" y="192996"/>
            <a:ext cx="9017391" cy="1325559"/>
          </a:xfrm>
        </p:spPr>
        <p:txBody>
          <a:bodyPr/>
          <a:lstStyle/>
          <a:p>
            <a:pPr algn="r"/>
            <a:r>
              <a:rPr lang="it-IT" dirty="0" smtClean="0">
                <a:solidFill>
                  <a:schemeClr val="bg1"/>
                </a:solidFill>
              </a:rPr>
              <a:t>Target / 2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328612" y="1200151"/>
            <a:ext cx="5200650" cy="26717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 smtClean="0"/>
              <a:t>WHEN THE «UNIVERSITY» IS ORGANIZING, YOU GET 90% LIBRARIANS/ADMINISTRATIVE STAFF IN THE AUDIENCE</a:t>
            </a:r>
            <a:endParaRPr lang="it-IT" sz="2800" dirty="0"/>
          </a:p>
        </p:txBody>
      </p:sp>
      <p:sp>
        <p:nvSpPr>
          <p:cNvPr id="36" name="Rettangolo 35"/>
          <p:cNvSpPr/>
          <p:nvPr/>
        </p:nvSpPr>
        <p:spPr>
          <a:xfrm>
            <a:off x="3584506" y="4121831"/>
            <a:ext cx="5200650" cy="213609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 smtClean="0"/>
              <a:t>TRY TO CONTACT SCIENTIFIC SOCIETIES, RESEARCH GROUPS, DISCIPLINARY NETWORKS. IT WORKS BETTER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04315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Target / 3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2073862" y="4743450"/>
            <a:ext cx="6958012" cy="19716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 smtClean="0"/>
              <a:t>FOCUS ON </a:t>
            </a:r>
            <a:r>
              <a:rPr lang="it-IT" sz="2800" dirty="0" err="1" smtClean="0"/>
              <a:t>PHDs</a:t>
            </a:r>
            <a:r>
              <a:rPr lang="it-IT" sz="2800" dirty="0" smtClean="0"/>
              <a:t>, EARLY CAREER RESEARCHERS: IT’S IMPORTANT THEY KNOW THAT A DIFFERENT WORLD IS POSSIBLE, NOT TO BE «</a:t>
            </a:r>
            <a:r>
              <a:rPr lang="it-IT" sz="2800" dirty="0" smtClean="0">
                <a:hlinkClick r:id="rId3"/>
              </a:rPr>
              <a:t>BULLIED INTO BAD SCIENCE</a:t>
            </a:r>
            <a:r>
              <a:rPr lang="it-IT" sz="2800" dirty="0" smtClean="0"/>
              <a:t>»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4419029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Language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4871398" y="887104"/>
            <a:ext cx="3643952" cy="13101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 smtClean="0"/>
              <a:t>TO EASE DISCUSSION, STICK TO NATIONAL LANGUAGES</a:t>
            </a:r>
            <a:endParaRPr lang="it-IT" sz="2800" dirty="0"/>
          </a:p>
        </p:txBody>
      </p:sp>
      <p:sp>
        <p:nvSpPr>
          <p:cNvPr id="7" name="Rettangolo 6"/>
          <p:cNvSpPr/>
          <p:nvPr/>
        </p:nvSpPr>
        <p:spPr>
          <a:xfrm>
            <a:off x="3411940" y="2811439"/>
            <a:ext cx="3671248" cy="12146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 smtClean="0"/>
              <a:t>AVOID TECHNICALITIES AND LIBRARY SLANG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3659647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olo 3"/>
          <p:cNvSpPr>
            <a:spLocks noGrp="1"/>
          </p:cNvSpPr>
          <p:nvPr>
            <p:ph type="title"/>
          </p:nvPr>
        </p:nvSpPr>
        <p:spPr>
          <a:xfrm>
            <a:off x="112713" y="228600"/>
            <a:ext cx="8512672" cy="841375"/>
          </a:xfrm>
          <a:solidFill>
            <a:schemeClr val="bg1">
              <a:alpha val="58823"/>
            </a:schemeClr>
          </a:solidFill>
        </p:spPr>
        <p:txBody>
          <a:bodyPr/>
          <a:lstStyle/>
          <a:p>
            <a:r>
              <a:rPr lang="it-IT" altLang="it-IT" dirty="0" smtClean="0"/>
              <a:t>The road </a:t>
            </a:r>
            <a:r>
              <a:rPr lang="it-IT" altLang="it-IT" dirty="0" err="1" smtClean="0"/>
              <a:t>ahead</a:t>
            </a:r>
            <a:r>
              <a:rPr lang="it-IT" altLang="it-IT" dirty="0" smtClean="0"/>
              <a:t> </a:t>
            </a:r>
            <a:r>
              <a:rPr lang="it-IT" altLang="it-IT" dirty="0" err="1" smtClean="0"/>
              <a:t>today</a:t>
            </a:r>
            <a:endParaRPr lang="it-IT" altLang="it-IT" dirty="0"/>
          </a:p>
        </p:txBody>
      </p:sp>
      <p:sp>
        <p:nvSpPr>
          <p:cNvPr id="14" name="Titolo 3"/>
          <p:cNvSpPr txBox="1">
            <a:spLocks/>
          </p:cNvSpPr>
          <p:nvPr/>
        </p:nvSpPr>
        <p:spPr bwMode="auto">
          <a:xfrm>
            <a:off x="171470" y="2088107"/>
            <a:ext cx="8801058" cy="1288745"/>
          </a:xfrm>
          <a:prstGeom prst="rect">
            <a:avLst/>
          </a:prstGeom>
          <a:solidFill>
            <a:schemeClr val="bg1">
              <a:alpha val="5882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it-IT" altLang="it-IT" dirty="0" err="1" smtClean="0"/>
              <a:t>Aim</a:t>
            </a:r>
            <a:r>
              <a:rPr lang="it-IT" altLang="it-IT" dirty="0" smtClean="0"/>
              <a:t>: </a:t>
            </a:r>
            <a:r>
              <a:rPr lang="it-IT" altLang="it-IT" dirty="0" err="1" smtClean="0"/>
              <a:t>sharing</a:t>
            </a:r>
            <a:r>
              <a:rPr lang="it-IT" altLang="it-IT" dirty="0" smtClean="0"/>
              <a:t> </a:t>
            </a:r>
            <a:r>
              <a:rPr lang="it-IT" altLang="it-IT" dirty="0" err="1" smtClean="0"/>
              <a:t>lessons</a:t>
            </a:r>
            <a:r>
              <a:rPr lang="it-IT" altLang="it-IT" dirty="0" smtClean="0"/>
              <a:t> </a:t>
            </a:r>
            <a:r>
              <a:rPr lang="it-IT" altLang="it-IT" dirty="0" err="1" smtClean="0"/>
              <a:t>learned</a:t>
            </a:r>
            <a:r>
              <a:rPr lang="it-IT" altLang="it-IT" dirty="0" smtClean="0"/>
              <a:t> in more </a:t>
            </a:r>
            <a:r>
              <a:rPr lang="it-IT" altLang="it-IT" dirty="0" err="1" smtClean="0"/>
              <a:t>than</a:t>
            </a:r>
            <a:r>
              <a:rPr lang="it-IT" altLang="it-IT" dirty="0" smtClean="0"/>
              <a:t> 10 </a:t>
            </a:r>
            <a:r>
              <a:rPr lang="it-IT" altLang="it-IT" dirty="0" err="1" smtClean="0"/>
              <a:t>years</a:t>
            </a:r>
            <a:r>
              <a:rPr lang="it-IT" altLang="it-IT" dirty="0" smtClean="0"/>
              <a:t> intense training </a:t>
            </a:r>
            <a:r>
              <a:rPr lang="it-IT" altLang="it-IT" dirty="0" err="1" smtClean="0"/>
              <a:t>activity</a:t>
            </a:r>
            <a:endParaRPr lang="it-IT" altLang="it-IT" dirty="0"/>
          </a:p>
        </p:txBody>
      </p:sp>
      <p:sp>
        <p:nvSpPr>
          <p:cNvPr id="15" name="Titolo 3"/>
          <p:cNvSpPr txBox="1">
            <a:spLocks/>
          </p:cNvSpPr>
          <p:nvPr/>
        </p:nvSpPr>
        <p:spPr bwMode="auto">
          <a:xfrm>
            <a:off x="315663" y="4673795"/>
            <a:ext cx="8512672" cy="841375"/>
          </a:xfrm>
          <a:prstGeom prst="rect">
            <a:avLst/>
          </a:prstGeom>
          <a:solidFill>
            <a:schemeClr val="bg1">
              <a:alpha val="5882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it-IT" altLang="it-IT" dirty="0" smtClean="0"/>
              <a:t>… </a:t>
            </a:r>
            <a:r>
              <a:rPr lang="it-IT" altLang="it-IT" dirty="0" smtClean="0"/>
              <a:t>on the target</a:t>
            </a:r>
            <a:endParaRPr lang="it-IT" altLang="it-IT" dirty="0"/>
          </a:p>
        </p:txBody>
      </p:sp>
      <p:sp>
        <p:nvSpPr>
          <p:cNvPr id="16" name="Titolo 3"/>
          <p:cNvSpPr txBox="1">
            <a:spLocks/>
          </p:cNvSpPr>
          <p:nvPr/>
        </p:nvSpPr>
        <p:spPr bwMode="auto">
          <a:xfrm>
            <a:off x="315663" y="3606146"/>
            <a:ext cx="8512672" cy="841375"/>
          </a:xfrm>
          <a:prstGeom prst="rect">
            <a:avLst/>
          </a:prstGeom>
          <a:solidFill>
            <a:schemeClr val="bg1">
              <a:alpha val="5882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it-IT" altLang="it-IT" dirty="0" smtClean="0"/>
              <a:t>… </a:t>
            </a:r>
            <a:r>
              <a:rPr lang="it-IT" altLang="it-IT" dirty="0" smtClean="0"/>
              <a:t>on the </a:t>
            </a:r>
            <a:r>
              <a:rPr lang="it-IT" altLang="it-IT" dirty="0" err="1" smtClean="0"/>
              <a:t>content</a:t>
            </a:r>
            <a:endParaRPr lang="it-IT" altLang="it-IT" dirty="0"/>
          </a:p>
        </p:txBody>
      </p:sp>
      <p:sp>
        <p:nvSpPr>
          <p:cNvPr id="18" name="Titolo 3"/>
          <p:cNvSpPr txBox="1">
            <a:spLocks/>
          </p:cNvSpPr>
          <p:nvPr/>
        </p:nvSpPr>
        <p:spPr bwMode="auto">
          <a:xfrm>
            <a:off x="315663" y="5741444"/>
            <a:ext cx="8512672" cy="841375"/>
          </a:xfrm>
          <a:prstGeom prst="rect">
            <a:avLst/>
          </a:prstGeom>
          <a:solidFill>
            <a:schemeClr val="bg1">
              <a:alpha val="5882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it-IT" altLang="it-IT" dirty="0" smtClean="0"/>
              <a:t>… on the </a:t>
            </a:r>
            <a:r>
              <a:rPr lang="it-IT" altLang="it-IT" dirty="0" err="1" smtClean="0"/>
              <a:t>language</a:t>
            </a:r>
            <a:r>
              <a:rPr lang="it-IT" altLang="it-IT" dirty="0" smtClean="0"/>
              <a:t> and </a:t>
            </a:r>
            <a:r>
              <a:rPr lang="it-IT" altLang="it-IT" dirty="0" err="1" smtClean="0"/>
              <a:t>tools</a:t>
            </a:r>
            <a:endParaRPr lang="it-IT" altLang="it-IT" dirty="0"/>
          </a:p>
        </p:txBody>
      </p:sp>
    </p:spTree>
    <p:extLst>
      <p:ext uri="{BB962C8B-B14F-4D97-AF65-F5344CB8AC3E}">
        <p14:creationId xmlns:p14="http://schemas.microsoft.com/office/powerpoint/2010/main" val="124370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title"/>
          </p:nvPr>
        </p:nvSpPr>
        <p:spPr>
          <a:xfrm>
            <a:off x="410285" y="419720"/>
            <a:ext cx="7886700" cy="1325559"/>
          </a:xfrm>
        </p:spPr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…</a:t>
            </a:r>
            <a:r>
              <a:rPr lang="it-IT" smtClean="0">
                <a:solidFill>
                  <a:schemeClr val="bg1"/>
                </a:solidFill>
              </a:rPr>
              <a:t>and in the end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1080273" y="5441606"/>
            <a:ext cx="6983454" cy="12585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 smtClean="0">
                <a:solidFill>
                  <a:schemeClr val="bg1"/>
                </a:solidFill>
              </a:rPr>
              <a:t>GIVE ALL THE PRACTICAL SUPPORT TO MAKE OPEN SCIENCE PRACTICES EASY!</a:t>
            </a:r>
            <a:endParaRPr lang="it-IT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8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8247" y="6154615"/>
            <a:ext cx="5017477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I HOPE IT WAS NOT SO BORING! THANK YOU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78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…</a:t>
            </a:r>
            <a:r>
              <a:rPr lang="it-IT" dirty="0" err="1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but</a:t>
            </a:r>
            <a:r>
              <a:rPr lang="it-IT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first… </a:t>
            </a:r>
            <a:r>
              <a:rPr lang="it-IT" dirty="0" err="1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politeness</a:t>
            </a:r>
            <a:endParaRPr lang="it-IT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15" name="Gruppo 14"/>
          <p:cNvGrpSpPr/>
          <p:nvPr/>
        </p:nvGrpSpPr>
        <p:grpSpPr>
          <a:xfrm>
            <a:off x="4572000" y="537369"/>
            <a:ext cx="4399703" cy="1874838"/>
            <a:chOff x="4572000" y="537369"/>
            <a:chExt cx="4399703" cy="1874838"/>
          </a:xfrm>
        </p:grpSpPr>
        <p:sp>
          <p:nvSpPr>
            <p:cNvPr id="3" name="Rettangolo 2"/>
            <p:cNvSpPr/>
            <p:nvPr/>
          </p:nvSpPr>
          <p:spPr>
            <a:xfrm>
              <a:off x="4572000" y="1497807"/>
              <a:ext cx="3075768" cy="9144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000" dirty="0" smtClean="0"/>
                <a:t>I’M ELENA, I WORK AT THE UNIVERSITY OF TURIN</a:t>
              </a:r>
              <a:endParaRPr lang="it-IT" sz="2000" dirty="0"/>
            </a:p>
          </p:txBody>
        </p:sp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7768" y="537369"/>
              <a:ext cx="1323935" cy="1417638"/>
            </a:xfrm>
            <a:prstGeom prst="rect">
              <a:avLst/>
            </a:prstGeom>
          </p:spPr>
        </p:pic>
      </p:grpSp>
      <p:sp>
        <p:nvSpPr>
          <p:cNvPr id="16" name="Rettangolo 15"/>
          <p:cNvSpPr/>
          <p:nvPr/>
        </p:nvSpPr>
        <p:spPr>
          <a:xfrm>
            <a:off x="771525" y="2412207"/>
            <a:ext cx="4357688" cy="131445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dirty="0" smtClean="0"/>
              <a:t>I’VE BEEN TRAINING ON OPEN SCIENCE FOR THE LAST 10 YEARS.</a:t>
            </a:r>
          </a:p>
          <a:p>
            <a:pPr algn="ctr"/>
            <a:r>
              <a:rPr lang="it-IT" sz="2000" dirty="0" smtClean="0"/>
              <a:t>ALL MY LESSONS ARE ON </a:t>
            </a:r>
            <a:r>
              <a:rPr lang="it-IT" sz="2000" dirty="0" smtClean="0">
                <a:hlinkClick r:id="rId4"/>
              </a:rPr>
              <a:t>ZENODO</a:t>
            </a:r>
            <a:endParaRPr lang="it-IT" sz="2000" dirty="0"/>
          </a:p>
        </p:txBody>
      </p:sp>
      <p:sp>
        <p:nvSpPr>
          <p:cNvPr id="17" name="Rettangolo 16"/>
          <p:cNvSpPr/>
          <p:nvPr/>
        </p:nvSpPr>
        <p:spPr>
          <a:xfrm>
            <a:off x="1928813" y="4300538"/>
            <a:ext cx="5900737" cy="1828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/>
              <a:t>DIFFERENT KIND OF TRAINING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dirty="0" smtClean="0"/>
              <a:t>COURSES/WEBINARS FOR OPENAIRE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dirty="0" smtClean="0"/>
              <a:t>COURSES FOR MY UNIVERSITY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dirty="0" smtClean="0"/>
              <a:t>IN HOUSE TRAINING (INVITED BY UNIVERSITIES/</a:t>
            </a:r>
            <a:r>
              <a:rPr lang="it-IT" dirty="0" err="1" smtClean="0"/>
              <a:t>RPOs</a:t>
            </a:r>
            <a:r>
              <a:rPr lang="it-IT" dirty="0" smtClean="0"/>
              <a:t>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dirty="0" smtClean="0"/>
              <a:t>WORKSHOPS FOR OPERAS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dirty="0" smtClean="0"/>
              <a:t>[LATELY] WEBINARS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9122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F0CCFC73-DF72-44FC-B27E-CC770B51A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393" y="199663"/>
            <a:ext cx="7886700" cy="1325563"/>
          </a:xfrm>
        </p:spPr>
        <p:txBody>
          <a:bodyPr/>
          <a:lstStyle/>
          <a:p>
            <a:r>
              <a:rPr lang="it-IT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…and a general </a:t>
            </a:r>
            <a:r>
              <a:rPr lang="it-IT" dirty="0" err="1" smtClean="0">
                <a:solidFill>
                  <a:schemeClr val="bg1"/>
                </a:solidFill>
                <a:latin typeface="Calibri Light" panose="020F0302020204030204" pitchFamily="34" charset="0"/>
              </a:rPr>
              <a:t>warning</a:t>
            </a:r>
            <a:endParaRPr lang="it-IT" dirty="0">
              <a:solidFill>
                <a:schemeClr val="bg1"/>
              </a:solidFill>
            </a:endParaRP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0586" y="3556057"/>
            <a:ext cx="4963542" cy="3156451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563014" y="1562846"/>
            <a:ext cx="8217049" cy="15967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dirty="0" smtClean="0"/>
              <a:t>NOBODY HAS TIME FOR OPEN SCIENCE, BUT…</a:t>
            </a:r>
            <a:br>
              <a:rPr lang="it-IT" sz="3600" dirty="0" smtClean="0"/>
            </a:br>
            <a:r>
              <a:rPr lang="it-IT" sz="3600" dirty="0" smtClean="0"/>
              <a:t>IT CAN BE A GAME CHANGER…</a:t>
            </a:r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80971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9"/>
          <p:cNvSpPr>
            <a:spLocks noGrp="1"/>
          </p:cNvSpPr>
          <p:nvPr>
            <p:ph type="title"/>
          </p:nvPr>
        </p:nvSpPr>
        <p:spPr>
          <a:xfrm>
            <a:off x="409304" y="-86617"/>
            <a:ext cx="9039496" cy="1325563"/>
          </a:xfrm>
        </p:spPr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Content / </a:t>
            </a:r>
            <a:r>
              <a:rPr lang="it-IT" dirty="0" err="1" smtClean="0">
                <a:solidFill>
                  <a:schemeClr val="bg1"/>
                </a:solidFill>
              </a:rPr>
              <a:t>structure</a:t>
            </a:r>
            <a:r>
              <a:rPr lang="it-IT" dirty="0" smtClean="0">
                <a:solidFill>
                  <a:schemeClr val="bg1"/>
                </a:solidFill>
              </a:rPr>
              <a:t> / 1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320764" y="4929051"/>
            <a:ext cx="8502471" cy="1863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1E528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…OPEN SCIENCE HOLDS A HUGE</a:t>
            </a:r>
            <a:b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1E528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1E528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DF9C0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TRANSFORMATIVE POTENTIAL…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1E528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 YOU DON’T FOCUS ON ITS REAL VALUE, IT WILL BE SEEN AS THE UNPTEENTH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DF9C0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ADMINISTRATIVE BURDEN</a:t>
            </a:r>
          </a:p>
        </p:txBody>
      </p:sp>
      <p:sp>
        <p:nvSpPr>
          <p:cNvPr id="2" name="Rettangolo 1"/>
          <p:cNvSpPr/>
          <p:nvPr/>
        </p:nvSpPr>
        <p:spPr>
          <a:xfrm>
            <a:off x="961061" y="2088834"/>
            <a:ext cx="7221875" cy="767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dirty="0" smtClean="0">
                <a:solidFill>
                  <a:srgbClr val="1E5285"/>
                </a:solidFill>
                <a:latin typeface="Calibri" panose="020F0502020204030204"/>
              </a:rPr>
              <a:t>MAKE RESEARCHERS THINK AND REFLECT</a:t>
            </a:r>
            <a:endParaRPr lang="it-IT" sz="3200" dirty="0">
              <a:solidFill>
                <a:srgbClr val="1E5285"/>
              </a:solidFill>
              <a:latin typeface="Calibri" panose="020F0502020204030204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961061" y="3112432"/>
            <a:ext cx="7221875" cy="7104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dirty="0" smtClean="0">
                <a:solidFill>
                  <a:srgbClr val="1E5285"/>
                </a:solidFill>
                <a:latin typeface="Calibri" panose="020F0502020204030204"/>
              </a:rPr>
              <a:t>ASK THEM </a:t>
            </a:r>
            <a:r>
              <a:rPr lang="it-IT" sz="3200" b="1" dirty="0" smtClean="0">
                <a:solidFill>
                  <a:srgbClr val="1E5285"/>
                </a:solidFill>
                <a:latin typeface="Calibri" panose="020F0502020204030204"/>
              </a:rPr>
              <a:t>WHY THEY DO RESEARCH</a:t>
            </a:r>
            <a:endParaRPr lang="it-IT" sz="3200" b="1" dirty="0">
              <a:solidFill>
                <a:srgbClr val="1E5285"/>
              </a:solidFill>
              <a:latin typeface="Calibri" panose="020F0502020204030204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961061" y="4079164"/>
            <a:ext cx="7221875" cy="7104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dirty="0" smtClean="0">
                <a:solidFill>
                  <a:srgbClr val="1E5285"/>
                </a:solidFill>
                <a:latin typeface="Calibri" panose="020F0502020204030204"/>
              </a:rPr>
              <a:t>ASK THEM IF THE CURRENT SYSTEM IS OK</a:t>
            </a:r>
            <a:endParaRPr lang="it-IT" sz="3200" dirty="0">
              <a:solidFill>
                <a:srgbClr val="1E5285"/>
              </a:solidFill>
              <a:latin typeface="Calibri" panose="020F0502020204030204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2893325" y="1152092"/>
            <a:ext cx="3043451" cy="767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dirty="0" smtClean="0">
                <a:solidFill>
                  <a:srgbClr val="1E5285"/>
                </a:solidFill>
                <a:latin typeface="Calibri" panose="020F0502020204030204"/>
              </a:rPr>
              <a:t>SO, FIRST STEP:</a:t>
            </a:r>
            <a:endParaRPr lang="it-IT" sz="3200" dirty="0">
              <a:solidFill>
                <a:srgbClr val="1E5285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7590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7" grpId="0" animBg="1"/>
      <p:bldP spid="8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61816" y="3835020"/>
            <a:ext cx="5732059" cy="17469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 smtClean="0"/>
              <a:t>FOCUS ON THE «WHY» THEY SHOULD DO OPEN  SCIENCE, NOT ON THE «HOW» AND THE TECHNICALITIES. THIS COMES LATER</a:t>
            </a:r>
            <a:endParaRPr lang="it-IT" sz="2800" dirty="0"/>
          </a:p>
        </p:txBody>
      </p:sp>
      <p:sp>
        <p:nvSpPr>
          <p:cNvPr id="5" name="Rettangolo 4"/>
          <p:cNvSpPr/>
          <p:nvPr/>
        </p:nvSpPr>
        <p:spPr>
          <a:xfrm>
            <a:off x="3029803" y="5827594"/>
            <a:ext cx="6114197" cy="90075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 smtClean="0"/>
              <a:t>BECAUSE</a:t>
            </a:r>
            <a:br>
              <a:rPr lang="it-IT" sz="2400" dirty="0" smtClean="0"/>
            </a:br>
            <a:r>
              <a:rPr lang="it-IT" sz="2400" dirty="0" smtClean="0"/>
              <a:t>OPEN SCIENCE IS JUST SCIENCE, DONE RIGHT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6126526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id="{1BEF3340-D364-4DCC-A8A5-E114E1EC2F1E}"/>
              </a:ext>
            </a:extLst>
          </p:cNvPr>
          <p:cNvSpPr txBox="1">
            <a:spLocks/>
          </p:cNvSpPr>
          <p:nvPr/>
        </p:nvSpPr>
        <p:spPr>
          <a:xfrm>
            <a:off x="669593" y="19106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4400" b="0" i="0" u="none" strike="noStrike" kern="1200" cap="none" spc="0" baseline="0">
                <a:solidFill>
                  <a:srgbClr val="000000"/>
                </a:solidFill>
                <a:uFillTx/>
                <a:latin typeface="Calibri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>
                <a:solidFill>
                  <a:prstClr val="white"/>
                </a:solidFill>
              </a:rPr>
              <a:t> </a:t>
            </a:r>
            <a:r>
              <a:rPr lang="it-IT" dirty="0" smtClean="0">
                <a:solidFill>
                  <a:prstClr val="white"/>
                </a:solidFill>
              </a:rPr>
              <a:t>…and </a:t>
            </a:r>
            <a:r>
              <a:rPr lang="it-IT" dirty="0" err="1" smtClean="0">
                <a:solidFill>
                  <a:prstClr val="white"/>
                </a:solidFill>
              </a:rPr>
              <a:t>you’ll</a:t>
            </a:r>
            <a:r>
              <a:rPr lang="it-IT" dirty="0" smtClean="0">
                <a:solidFill>
                  <a:prstClr val="white"/>
                </a:solidFill>
              </a:rPr>
              <a:t> </a:t>
            </a:r>
            <a:r>
              <a:rPr lang="it-IT" dirty="0" err="1" smtClean="0">
                <a:solidFill>
                  <a:prstClr val="white"/>
                </a:solidFill>
              </a:rPr>
              <a:t>get</a:t>
            </a:r>
            <a:r>
              <a:rPr lang="it-IT" dirty="0" smtClean="0">
                <a:solidFill>
                  <a:prstClr val="white"/>
                </a:solidFill>
              </a:rPr>
              <a:t> the best feedback </a:t>
            </a:r>
            <a:r>
              <a:rPr lang="it-IT" dirty="0" err="1" smtClean="0">
                <a:solidFill>
                  <a:prstClr val="white"/>
                </a:solidFill>
              </a:rPr>
              <a:t>ever</a:t>
            </a:r>
            <a:endParaRPr kumimoji="0" lang="it-IT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grpSp>
        <p:nvGrpSpPr>
          <p:cNvPr id="6" name="Gruppo 5"/>
          <p:cNvGrpSpPr/>
          <p:nvPr/>
        </p:nvGrpSpPr>
        <p:grpSpPr>
          <a:xfrm>
            <a:off x="334370" y="4899547"/>
            <a:ext cx="8557145" cy="1958453"/>
            <a:chOff x="334370" y="4899547"/>
            <a:chExt cx="8557145" cy="1958453"/>
          </a:xfrm>
        </p:grpSpPr>
        <p:sp>
          <p:nvSpPr>
            <p:cNvPr id="3" name="Rettangolo 2"/>
            <p:cNvSpPr/>
            <p:nvPr/>
          </p:nvSpPr>
          <p:spPr>
            <a:xfrm>
              <a:off x="334370" y="4899547"/>
              <a:ext cx="8557145" cy="158314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800" dirty="0" smtClean="0"/>
                <a:t>«IT WAS REALLY HELPFUL TO HAVE IN MIND </a:t>
              </a:r>
              <a:r>
                <a:rPr lang="it-IT" sz="2800" dirty="0" smtClean="0">
                  <a:solidFill>
                    <a:srgbClr val="FF0000"/>
                  </a:solidFill>
                </a:rPr>
                <a:t>THERE IS AN ALTERNATIVE WAY</a:t>
              </a:r>
              <a:r>
                <a:rPr lang="it-IT" sz="2800" dirty="0" smtClean="0"/>
                <a:t> THAT GIVE US THE CHANCE</a:t>
              </a:r>
              <a:br>
                <a:rPr lang="it-IT" sz="2800" dirty="0" smtClean="0"/>
              </a:br>
              <a:r>
                <a:rPr lang="it-IT" sz="2800" dirty="0" smtClean="0"/>
                <a:t> OF </a:t>
              </a:r>
              <a:r>
                <a:rPr lang="it-IT" sz="2800" dirty="0" smtClean="0">
                  <a:solidFill>
                    <a:srgbClr val="FF0000"/>
                  </a:solidFill>
                </a:rPr>
                <a:t>BEING TREATED WITH DIGNITY </a:t>
              </a:r>
              <a:r>
                <a:rPr lang="it-IT" sz="2800" dirty="0" smtClean="0"/>
                <a:t/>
              </a:r>
              <a:br>
                <a:rPr lang="it-IT" sz="2800" dirty="0" smtClean="0"/>
              </a:br>
              <a:r>
                <a:rPr lang="it-IT" sz="2800" dirty="0" smtClean="0"/>
                <a:t>AND </a:t>
              </a:r>
              <a:r>
                <a:rPr lang="it-IT" sz="2800" dirty="0" smtClean="0">
                  <a:solidFill>
                    <a:srgbClr val="FF0000"/>
                  </a:solidFill>
                </a:rPr>
                <a:t>TRULY FOCUS ON THE ESSENCE OF OUR WORK</a:t>
              </a:r>
              <a:r>
                <a:rPr lang="it-IT" sz="2800" dirty="0" smtClean="0">
                  <a:solidFill>
                    <a:schemeClr val="bg1"/>
                  </a:solidFill>
                </a:rPr>
                <a:t>»</a:t>
              </a:r>
              <a:endParaRPr lang="it-IT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Rettangolo 3"/>
            <p:cNvSpPr/>
            <p:nvPr/>
          </p:nvSpPr>
          <p:spPr>
            <a:xfrm>
              <a:off x="5725234" y="6482687"/>
              <a:ext cx="3166281" cy="3753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/>
                <a:t>Petra, </a:t>
              </a:r>
              <a:r>
                <a:rPr lang="it-IT" dirty="0" err="1" smtClean="0"/>
                <a:t>PhD</a:t>
              </a:r>
              <a:r>
                <a:rPr lang="it-IT" dirty="0" smtClean="0"/>
                <a:t> </a:t>
              </a:r>
              <a:r>
                <a:rPr lang="it-IT" dirty="0" err="1"/>
                <a:t>student</a:t>
              </a:r>
              <a:r>
                <a:rPr lang="it-IT" dirty="0"/>
                <a:t>, </a:t>
              </a:r>
              <a:r>
                <a:rPr lang="it-IT" dirty="0" err="1" smtClean="0"/>
                <a:t>May</a:t>
              </a:r>
              <a:r>
                <a:rPr lang="it-IT" dirty="0" smtClean="0"/>
                <a:t> 2020</a:t>
              </a:r>
              <a:endParaRPr lang="it-IT" dirty="0"/>
            </a:p>
          </p:txBody>
        </p:sp>
      </p:grpSp>
      <p:sp>
        <p:nvSpPr>
          <p:cNvPr id="7" name="Rettangolo 6"/>
          <p:cNvSpPr/>
          <p:nvPr/>
        </p:nvSpPr>
        <p:spPr>
          <a:xfrm>
            <a:off x="5868536" y="1310187"/>
            <a:ext cx="3275464" cy="15558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ASK THEM TO ANSWER VIA EMAIL, AFTER REFLECTING, ON «WHY DO I DO RESEARCH»</a:t>
            </a:r>
            <a:br>
              <a:rPr lang="it-IT" dirty="0" smtClean="0"/>
            </a:br>
            <a:r>
              <a:rPr lang="it-IT" dirty="0" smtClean="0"/>
              <a:t>…INTERESTING CONSIDERATIONS COMING!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1466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olo 1"/>
          <p:cNvSpPr txBox="1">
            <a:spLocks noGrp="1"/>
          </p:cNvSpPr>
          <p:nvPr>
            <p:ph type="title"/>
          </p:nvPr>
        </p:nvSpPr>
        <p:spPr>
          <a:xfrm>
            <a:off x="-968001" y="0"/>
            <a:ext cx="8229601" cy="1143001"/>
          </a:xfrm>
        </p:spPr>
        <p:txBody>
          <a:bodyPr/>
          <a:lstStyle/>
          <a:p>
            <a:pPr algn="l" eaLnBrk="1"/>
            <a:r>
              <a:rPr lang="it-IT" altLang="it-IT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Content / </a:t>
            </a:r>
            <a:r>
              <a:rPr lang="it-IT" altLang="it-IT" dirty="0" err="1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Structure</a:t>
            </a:r>
            <a:r>
              <a:rPr lang="it-IT" altLang="it-IT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/ 2</a:t>
            </a:r>
            <a:endParaRPr altLang="it-IT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700088" y="1328738"/>
            <a:ext cx="3586163" cy="13001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 smtClean="0"/>
              <a:t>START FROM THE CRISIS OF THE CURRENT SCHOLARLY COMMUNICATION SYSTEM</a:t>
            </a:r>
            <a:endParaRPr lang="it-IT" sz="2400" dirty="0"/>
          </a:p>
        </p:txBody>
      </p:sp>
      <p:sp>
        <p:nvSpPr>
          <p:cNvPr id="53" name="Rettangolo 52"/>
          <p:cNvSpPr/>
          <p:nvPr/>
        </p:nvSpPr>
        <p:spPr>
          <a:xfrm>
            <a:off x="4852987" y="2081213"/>
            <a:ext cx="3586163" cy="13001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 smtClean="0"/>
              <a:t>IT IS NOT FUNCTIONAL TO THE INTEREST OF SCIENCE ANY LONGER</a:t>
            </a:r>
            <a:endParaRPr lang="it-IT" sz="2400" dirty="0"/>
          </a:p>
        </p:txBody>
      </p:sp>
      <p:sp>
        <p:nvSpPr>
          <p:cNvPr id="55" name="Rettangolo 54"/>
          <p:cNvSpPr/>
          <p:nvPr/>
        </p:nvSpPr>
        <p:spPr>
          <a:xfrm>
            <a:off x="457201" y="3669506"/>
            <a:ext cx="7258050" cy="13001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 smtClean="0"/>
              <a:t>LONG PUBLICATION TIMES, REPLICABILITY CRISIS,</a:t>
            </a:r>
          </a:p>
          <a:p>
            <a:pPr algn="ctr"/>
            <a:r>
              <a:rPr lang="it-IT" sz="2400" dirty="0" smtClean="0"/>
              <a:t>CRISIS OF PEER REVIEW, RETRACTIONS, SELF-CITATIONS</a:t>
            </a:r>
            <a:endParaRPr lang="it-IT" sz="2400" dirty="0"/>
          </a:p>
        </p:txBody>
      </p:sp>
      <p:sp>
        <p:nvSpPr>
          <p:cNvPr id="56" name="Rettangolo 55"/>
          <p:cNvSpPr/>
          <p:nvPr/>
        </p:nvSpPr>
        <p:spPr>
          <a:xfrm>
            <a:off x="3059906" y="5424486"/>
            <a:ext cx="3586163" cy="13001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 smtClean="0"/>
              <a:t>ALL STEMMING FROM THE OBSESSION FOR EVALUATION</a:t>
            </a:r>
            <a:endParaRPr lang="it-IT" sz="2400" dirty="0"/>
          </a:p>
        </p:txBody>
      </p:sp>
      <p:sp>
        <p:nvSpPr>
          <p:cNvPr id="9" name="Rettangolo 8"/>
          <p:cNvSpPr/>
          <p:nvPr/>
        </p:nvSpPr>
        <p:spPr>
          <a:xfrm>
            <a:off x="6273381" y="488158"/>
            <a:ext cx="2543175" cy="13049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THEY ARE NOT AWARE/HAVE NEVER CONSIDERED UNDER THIS PERSPECTIVE…TOO BUSY TO «PUBLISH»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190438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1733" y="348193"/>
            <a:ext cx="8737600" cy="1325563"/>
          </a:xfrm>
        </p:spPr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Content /</a:t>
            </a:r>
            <a:r>
              <a:rPr lang="it-IT" dirty="0" err="1" smtClean="0">
                <a:solidFill>
                  <a:schemeClr val="bg1"/>
                </a:solidFill>
              </a:rPr>
              <a:t>structure</a:t>
            </a:r>
            <a:r>
              <a:rPr lang="it-IT" dirty="0" smtClean="0">
                <a:solidFill>
                  <a:schemeClr val="bg1"/>
                </a:solidFill>
              </a:rPr>
              <a:t> / 3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5254389" y="1396761"/>
            <a:ext cx="3521122" cy="27977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 smtClean="0"/>
              <a:t>TALK MONEY.</a:t>
            </a:r>
          </a:p>
          <a:p>
            <a:pPr algn="ctr"/>
            <a:r>
              <a:rPr lang="it-IT" sz="2800" dirty="0" smtClean="0"/>
              <a:t>GIVE DATA ON THE 7.6 BILLION WE SPEND IN SUBSCRIPTION, TO CLOSE THE CONTENT</a:t>
            </a:r>
            <a:endParaRPr lang="it-IT" sz="2800" dirty="0"/>
          </a:p>
        </p:txBody>
      </p:sp>
      <p:sp>
        <p:nvSpPr>
          <p:cNvPr id="17" name="Rettangolo 16"/>
          <p:cNvSpPr/>
          <p:nvPr/>
        </p:nvSpPr>
        <p:spPr>
          <a:xfrm>
            <a:off x="964402" y="3954689"/>
            <a:ext cx="2543175" cy="2036678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THEY HAVE NO IDEA OF THE COMMERCIAL INTERESTS</a:t>
            </a:r>
            <a:r>
              <a:rPr kumimoji="0" lang="it-IT" sz="1800" b="0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NOR THE MONEY INVOLVED. EVERYTHING SEEMS TO BE FOR FREE.</a:t>
            </a:r>
          </a:p>
        </p:txBody>
      </p:sp>
      <p:sp>
        <p:nvSpPr>
          <p:cNvPr id="4" name="Freccia a destra 3"/>
          <p:cNvSpPr/>
          <p:nvPr/>
        </p:nvSpPr>
        <p:spPr>
          <a:xfrm>
            <a:off x="3712191" y="4449170"/>
            <a:ext cx="4913193" cy="2217761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SO </a:t>
            </a:r>
            <a:r>
              <a:rPr lang="it-IT" b="1" dirty="0" smtClean="0"/>
              <a:t>EVEN IF (AND I UNDERLINE IF) </a:t>
            </a:r>
            <a:r>
              <a:rPr lang="it-IT" dirty="0" smtClean="0"/>
              <a:t>THEY HAVE TO PAY TO PUBLISH, AT LEAST THEY ARE PAYING ONCE AND TO OPEN, NOT TO CLOSE THE CONTENT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1011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 animBg="1"/>
      <p:bldP spid="4" grpId="0" animBg="1"/>
    </p:bldLst>
  </p:timing>
</p:sld>
</file>

<file path=ppt/theme/theme1.xml><?xml version="1.0" encoding="utf-8"?>
<a:theme xmlns:a="http://schemas.openxmlformats.org/drawingml/2006/main" name="9_Office Theme">
  <a:themeElements>
    <a:clrScheme name="Personalizzato 4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0_Tema di Office">
  <a:themeElements>
    <a:clrScheme name="Personalizzato 19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000000"/>
      </a:hlink>
      <a:folHlink>
        <a:srgbClr val="919191"/>
      </a:folHlink>
    </a:clrScheme>
    <a:fontScheme name="Tema di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Office Theme">
  <a:themeElements>
    <a:clrScheme name="Personalizzato 19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000000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Personalizzato 19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000000"/>
      </a:hlink>
      <a:folHlink>
        <a:srgbClr val="919191"/>
      </a:folHlink>
    </a:clrScheme>
    <a:fontScheme name="Tema di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Personalizzato 21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000000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Tema di Office">
  <a:themeElements>
    <a:clrScheme name="Personalizzato 4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ma di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Tema di Office">
  <a:themeElements>
    <a:clrScheme name="Gradazioni di grigio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ma di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4_Tema di Office">
  <a:themeElements>
    <a:clrScheme name="Personalizzato 29">
      <a:dk1>
        <a:srgbClr val="00206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1_Tema di Office">
  <a:themeElements>
    <a:clrScheme name="Personalizzato 21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000000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2_Tema di Office">
  <a:themeElements>
    <a:clrScheme name="Personalizzato 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C0C0C"/>
      </a:hlink>
      <a:folHlink>
        <a:srgbClr val="26262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9438</TotalTime>
  <Words>856</Words>
  <Application>Microsoft Office PowerPoint</Application>
  <PresentationFormat>Presentazione su schermo (4:3)</PresentationFormat>
  <Paragraphs>91</Paragraphs>
  <Slides>21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10</vt:i4>
      </vt:variant>
      <vt:variant>
        <vt:lpstr>Titoli diapositive</vt:lpstr>
      </vt:variant>
      <vt:variant>
        <vt:i4>21</vt:i4>
      </vt:variant>
    </vt:vector>
  </HeadingPairs>
  <TitlesOfParts>
    <vt:vector size="35" baseType="lpstr">
      <vt:lpstr>Arial</vt:lpstr>
      <vt:lpstr>Calibri</vt:lpstr>
      <vt:lpstr>Calibri Light</vt:lpstr>
      <vt:lpstr>Wingdings 2</vt:lpstr>
      <vt:lpstr>9_Office Theme</vt:lpstr>
      <vt:lpstr>11_Office Theme</vt:lpstr>
      <vt:lpstr>Tema di Office</vt:lpstr>
      <vt:lpstr>2_Office Theme</vt:lpstr>
      <vt:lpstr>4_Tema di Office</vt:lpstr>
      <vt:lpstr>1_Tema di Office</vt:lpstr>
      <vt:lpstr>24_Tema di Office</vt:lpstr>
      <vt:lpstr>21_Tema di Office</vt:lpstr>
      <vt:lpstr>12_Tema di Office</vt:lpstr>
      <vt:lpstr>10_Tema di Office</vt:lpstr>
      <vt:lpstr>Training on Open Science: lessons learned</vt:lpstr>
      <vt:lpstr>The road ahead today</vt:lpstr>
      <vt:lpstr>…but first… politeness</vt:lpstr>
      <vt:lpstr>…and a general warning</vt:lpstr>
      <vt:lpstr>Content / structure / 1</vt:lpstr>
      <vt:lpstr>Presentazione standard di PowerPoint</vt:lpstr>
      <vt:lpstr>Presentazione standard di PowerPoint</vt:lpstr>
      <vt:lpstr>Content / Structure / 2</vt:lpstr>
      <vt:lpstr>Content /structure / 3</vt:lpstr>
      <vt:lpstr>Content / structure / 4</vt:lpstr>
      <vt:lpstr>Content / structure / 5</vt:lpstr>
      <vt:lpstr>Content / structure / 6</vt:lpstr>
      <vt:lpstr>Content / structure / 7</vt:lpstr>
      <vt:lpstr>[and if you can, make them play]</vt:lpstr>
      <vt:lpstr>Content / structure / 8</vt:lpstr>
      <vt:lpstr>Target / 1</vt:lpstr>
      <vt:lpstr>Target / 2</vt:lpstr>
      <vt:lpstr>Target / 3</vt:lpstr>
      <vt:lpstr>Language</vt:lpstr>
      <vt:lpstr>…and in the end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gallo</dc:creator>
  <cp:lastModifiedBy>Elena Giglia</cp:lastModifiedBy>
  <cp:revision>433</cp:revision>
  <dcterms:created xsi:type="dcterms:W3CDTF">2018-05-05T10:58:29Z</dcterms:created>
  <dcterms:modified xsi:type="dcterms:W3CDTF">2020-09-11T15:11:43Z</dcterms:modified>
</cp:coreProperties>
</file>